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Syne" panose="020B0604020202020204" charset="0"/>
      <p:regular r:id="rId14"/>
      <p:bold r:id="rId15"/>
    </p:embeddedFont>
    <p:embeddedFont>
      <p:font typeface="Syne Bold" panose="020B0604020202020204" charset="0"/>
      <p:regular r:id="rId16"/>
      <p:bold r:id="rId17"/>
      <p:italic r:id="rId18"/>
    </p:embeddedFont>
    <p:embeddedFont>
      <p:font typeface="Syne Semi-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EA6FF-AA2F-DBCD-6427-87E4B823CC3C}" v="501" dt="2026-01-19T22:04:4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8" autoAdjust="0"/>
  </p:normalViewPr>
  <p:slideViewPr>
    <p:cSldViewPr>
      <p:cViewPr>
        <p:scale>
          <a:sx n="70" d="100"/>
          <a:sy n="70" d="100"/>
        </p:scale>
        <p:origin x="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Jenks" userId="S::sam.jenks@kodiakhub.com::67af4b79-2613-4422-8982-7756294446fe" providerId="AD" clId="Web-{DAFEA6FF-AA2F-DBCD-6427-87E4B823CC3C}"/>
    <pc:docChg chg="modSld">
      <pc:chgData name="Sam Jenks" userId="S::sam.jenks@kodiakhub.com::67af4b79-2613-4422-8982-7756294446fe" providerId="AD" clId="Web-{DAFEA6FF-AA2F-DBCD-6427-87E4B823CC3C}" dt="2026-01-19T22:04:44.214" v="241" actId="20577"/>
      <pc:docMkLst>
        <pc:docMk/>
      </pc:docMkLst>
      <pc:sldChg chg="modSp">
        <pc:chgData name="Sam Jenks" userId="S::sam.jenks@kodiakhub.com::67af4b79-2613-4422-8982-7756294446fe" providerId="AD" clId="Web-{DAFEA6FF-AA2F-DBCD-6427-87E4B823CC3C}" dt="2026-01-19T21:59:52.714" v="11" actId="20577"/>
        <pc:sldMkLst>
          <pc:docMk/>
          <pc:sldMk cId="0" sldId="256"/>
        </pc:sldMkLst>
        <pc:spChg chg="mod">
          <ac:chgData name="Sam Jenks" userId="S::sam.jenks@kodiakhub.com::67af4b79-2613-4422-8982-7756294446fe" providerId="AD" clId="Web-{DAFEA6FF-AA2F-DBCD-6427-87E4B823CC3C}" dt="2026-01-19T21:59:52.714" v="11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Sam Jenks" userId="S::sam.jenks@kodiakhub.com::67af4b79-2613-4422-8982-7756294446fe" providerId="AD" clId="Web-{DAFEA6FF-AA2F-DBCD-6427-87E4B823CC3C}" dt="2026-01-19T22:01:41.402" v="169" actId="20577"/>
        <pc:sldMkLst>
          <pc:docMk/>
          <pc:sldMk cId="0" sldId="257"/>
        </pc:sldMkLst>
        <pc:spChg chg="mod">
          <ac:chgData name="Sam Jenks" userId="S::sam.jenks@kodiakhub.com::67af4b79-2613-4422-8982-7756294446fe" providerId="AD" clId="Web-{DAFEA6FF-AA2F-DBCD-6427-87E4B823CC3C}" dt="2026-01-19T22:00:16.042" v="22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Sam Jenks" userId="S::sam.jenks@kodiakhub.com::67af4b79-2613-4422-8982-7756294446fe" providerId="AD" clId="Web-{DAFEA6FF-AA2F-DBCD-6427-87E4B823CC3C}" dt="2026-01-19T22:01:41.402" v="169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">
        <pc:chgData name="Sam Jenks" userId="S::sam.jenks@kodiakhub.com::67af4b79-2613-4422-8982-7756294446fe" providerId="AD" clId="Web-{DAFEA6FF-AA2F-DBCD-6427-87E4B823CC3C}" dt="2026-01-19T22:02:44.433" v="225" actId="20577"/>
        <pc:sldMkLst>
          <pc:docMk/>
          <pc:sldMk cId="0" sldId="258"/>
        </pc:sldMkLst>
        <pc:spChg chg="mod">
          <ac:chgData name="Sam Jenks" userId="S::sam.jenks@kodiakhub.com::67af4b79-2613-4422-8982-7756294446fe" providerId="AD" clId="Web-{DAFEA6FF-AA2F-DBCD-6427-87E4B823CC3C}" dt="2026-01-19T22:02:44.433" v="225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m Jenks" userId="S::sam.jenks@kodiakhub.com::67af4b79-2613-4422-8982-7756294446fe" providerId="AD" clId="Web-{DAFEA6FF-AA2F-DBCD-6427-87E4B823CC3C}" dt="2026-01-19T22:03:21.183" v="237" actId="20577"/>
        <pc:sldMkLst>
          <pc:docMk/>
          <pc:sldMk cId="0" sldId="259"/>
        </pc:sldMkLst>
        <pc:spChg chg="mod">
          <ac:chgData name="Sam Jenks" userId="S::sam.jenks@kodiakhub.com::67af4b79-2613-4422-8982-7756294446fe" providerId="AD" clId="Web-{DAFEA6FF-AA2F-DBCD-6427-87E4B823CC3C}" dt="2026-01-19T22:03:21.183" v="237" actId="20577"/>
          <ac:spMkLst>
            <pc:docMk/>
            <pc:sldMk cId="0" sldId="259"/>
            <ac:spMk id="33" creationId="{00000000-0000-0000-0000-000000000000}"/>
          </ac:spMkLst>
        </pc:spChg>
      </pc:sldChg>
      <pc:sldChg chg="modSp">
        <pc:chgData name="Sam Jenks" userId="S::sam.jenks@kodiakhub.com::67af4b79-2613-4422-8982-7756294446fe" providerId="AD" clId="Web-{DAFEA6FF-AA2F-DBCD-6427-87E4B823CC3C}" dt="2026-01-19T22:04:32.136" v="240" actId="20577"/>
        <pc:sldMkLst>
          <pc:docMk/>
          <pc:sldMk cId="0" sldId="263"/>
        </pc:sldMkLst>
        <pc:spChg chg="mod">
          <ac:chgData name="Sam Jenks" userId="S::sam.jenks@kodiakhub.com::67af4b79-2613-4422-8982-7756294446fe" providerId="AD" clId="Web-{DAFEA6FF-AA2F-DBCD-6427-87E4B823CC3C}" dt="2026-01-19T22:04:32.136" v="240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">
        <pc:chgData name="Sam Jenks" userId="S::sam.jenks@kodiakhub.com::67af4b79-2613-4422-8982-7756294446fe" providerId="AD" clId="Web-{DAFEA6FF-AA2F-DBCD-6427-87E4B823CC3C}" dt="2026-01-19T22:04:44.214" v="241" actId="20577"/>
        <pc:sldMkLst>
          <pc:docMk/>
          <pc:sldMk cId="0" sldId="264"/>
        </pc:sldMkLst>
        <pc:spChg chg="mod">
          <ac:chgData name="Sam Jenks" userId="S::sam.jenks@kodiakhub.com::67af4b79-2613-4422-8982-7756294446fe" providerId="AD" clId="Web-{DAFEA6FF-AA2F-DBCD-6427-87E4B823CC3C}" dt="2026-01-19T22:04:44.214" v="241" actId="20577"/>
          <ac:spMkLst>
            <pc:docMk/>
            <pc:sldMk cId="0" sldId="264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diakhub.com/srm-roi-calculator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0" Type="http://schemas.openxmlformats.org/officeDocument/2006/relationships/image" Target="../media/image2.sv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69478"/>
            <a:ext cx="16573500" cy="1552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1"/>
              </a:lnSpc>
            </a:pPr>
            <a:r>
              <a:rPr lang="en-US" sz="90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SRM Business Case Deck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564966"/>
            <a:ext cx="16230600" cy="50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dirty="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Replace bracketed/orange text and numbers with your own data &amp; information.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83505"/>
            <a:ext cx="14592300" cy="606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Template deck for stakeholder alignment, showing ROI &amp; gaining approval</a:t>
            </a:r>
          </a:p>
        </p:txBody>
      </p:sp>
      <p:sp>
        <p:nvSpPr>
          <p:cNvPr id="5" name="Freeform 5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34541"/>
            <a:ext cx="8115300" cy="3044910"/>
            <a:chOff x="0" y="0"/>
            <a:chExt cx="3051380" cy="1144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51380" cy="1144896"/>
            </a:xfrm>
            <a:custGeom>
              <a:avLst/>
              <a:gdLst/>
              <a:ahLst/>
              <a:cxnLst/>
              <a:rect l="l" t="t" r="r" b="b"/>
              <a:pathLst>
                <a:path w="3051380" h="1144896">
                  <a:moveTo>
                    <a:pt x="17172" y="0"/>
                  </a:moveTo>
                  <a:lnTo>
                    <a:pt x="3034208" y="0"/>
                  </a:lnTo>
                  <a:cubicBezTo>
                    <a:pt x="3043692" y="0"/>
                    <a:pt x="3051380" y="7688"/>
                    <a:pt x="3051380" y="17172"/>
                  </a:cubicBezTo>
                  <a:lnTo>
                    <a:pt x="3051380" y="1127725"/>
                  </a:lnTo>
                  <a:cubicBezTo>
                    <a:pt x="3051380" y="1137208"/>
                    <a:pt x="3043692" y="1144896"/>
                    <a:pt x="3034208" y="1144896"/>
                  </a:cubicBezTo>
                  <a:lnTo>
                    <a:pt x="17172" y="1144896"/>
                  </a:lnTo>
                  <a:cubicBezTo>
                    <a:pt x="7688" y="1144896"/>
                    <a:pt x="0" y="1137208"/>
                    <a:pt x="0" y="1127725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CBC0B1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51380" cy="119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9" y="641350"/>
            <a:ext cx="10995477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8. Governance &amp; Data quality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0302" y="3070556"/>
            <a:ext cx="7176537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Controls that scale:</a:t>
            </a:r>
          </a:p>
          <a:p>
            <a:pPr algn="l">
              <a:lnSpc>
                <a:spcPts val="2800"/>
              </a:lnSpc>
            </a:pPr>
            <a:endParaRPr lang="en-US" sz="2000" b="1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Standardized supplier profiles and fields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Orchestrated onboarding and self-assessments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Automated alerts for missing or outdated data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Audit-friendly history of changes and actions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320645" y="2734541"/>
            <a:ext cx="8115300" cy="6941501"/>
            <a:chOff x="0" y="0"/>
            <a:chExt cx="3051380" cy="2610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51380" cy="2610028"/>
            </a:xfrm>
            <a:custGeom>
              <a:avLst/>
              <a:gdLst/>
              <a:ahLst/>
              <a:cxnLst/>
              <a:rect l="l" t="t" r="r" b="b"/>
              <a:pathLst>
                <a:path w="3051380" h="2610028">
                  <a:moveTo>
                    <a:pt x="17172" y="0"/>
                  </a:moveTo>
                  <a:lnTo>
                    <a:pt x="3034208" y="0"/>
                  </a:lnTo>
                  <a:cubicBezTo>
                    <a:pt x="3043692" y="0"/>
                    <a:pt x="3051380" y="7688"/>
                    <a:pt x="3051380" y="17172"/>
                  </a:cubicBezTo>
                  <a:lnTo>
                    <a:pt x="3051380" y="2592856"/>
                  </a:lnTo>
                  <a:cubicBezTo>
                    <a:pt x="3051380" y="2602340"/>
                    <a:pt x="3043692" y="2610028"/>
                    <a:pt x="3034208" y="2610028"/>
                  </a:cubicBezTo>
                  <a:lnTo>
                    <a:pt x="17172" y="2610028"/>
                  </a:lnTo>
                  <a:cubicBezTo>
                    <a:pt x="7688" y="2610028"/>
                    <a:pt x="0" y="2602340"/>
                    <a:pt x="0" y="2592856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051380" cy="2657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5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015163" y="3070556"/>
            <a:ext cx="6726265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What Leadership Gets:</a:t>
            </a:r>
          </a:p>
          <a:p>
            <a:pPr algn="l">
              <a:lnSpc>
                <a:spcPts val="2800"/>
              </a:lnSpc>
            </a:pPr>
            <a:endParaRPr lang="en-US" sz="2000" b="1">
              <a:solidFill>
                <a:srgbClr val="F7F2EA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Clear supplier ownership and accountability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Faster reporting with fewer manual reconciliations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Better audit readiness and control evidence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Reduced risk of decisions made on outdated data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7F2EA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1537909"/>
            <a:ext cx="16407245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SRM is the hub that connects Procurement, Risk, ESG &amp; Finance by centralizing supplier data into a single source of truth, while keeping it current through workflows and automation.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483367" y="6515405"/>
            <a:ext cx="1777916" cy="1708032"/>
            <a:chOff x="0" y="0"/>
            <a:chExt cx="2370555" cy="227737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370555" cy="2277376"/>
              <a:chOff x="0" y="0"/>
              <a:chExt cx="651791" cy="62617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51791" cy="626171"/>
              </a:xfrm>
              <a:custGeom>
                <a:avLst/>
                <a:gdLst/>
                <a:ahLst/>
                <a:cxnLst/>
                <a:rect l="l" t="t" r="r" b="b"/>
                <a:pathLst>
                  <a:path w="651791" h="626171">
                    <a:moveTo>
                      <a:pt x="125298" y="0"/>
                    </a:moveTo>
                    <a:lnTo>
                      <a:pt x="526493" y="0"/>
                    </a:lnTo>
                    <a:cubicBezTo>
                      <a:pt x="559724" y="0"/>
                      <a:pt x="591594" y="13201"/>
                      <a:pt x="615092" y="36699"/>
                    </a:cubicBezTo>
                    <a:cubicBezTo>
                      <a:pt x="638590" y="60197"/>
                      <a:pt x="651791" y="92067"/>
                      <a:pt x="651791" y="125298"/>
                    </a:cubicBezTo>
                    <a:lnTo>
                      <a:pt x="651791" y="500873"/>
                    </a:lnTo>
                    <a:cubicBezTo>
                      <a:pt x="651791" y="534104"/>
                      <a:pt x="638590" y="565974"/>
                      <a:pt x="615092" y="589472"/>
                    </a:cubicBezTo>
                    <a:cubicBezTo>
                      <a:pt x="591594" y="612970"/>
                      <a:pt x="559724" y="626171"/>
                      <a:pt x="526493" y="626171"/>
                    </a:cubicBezTo>
                    <a:lnTo>
                      <a:pt x="125298" y="626171"/>
                    </a:lnTo>
                    <a:cubicBezTo>
                      <a:pt x="92067" y="626171"/>
                      <a:pt x="60197" y="612970"/>
                      <a:pt x="36699" y="589472"/>
                    </a:cubicBezTo>
                    <a:cubicBezTo>
                      <a:pt x="13201" y="565974"/>
                      <a:pt x="0" y="534104"/>
                      <a:pt x="0" y="500873"/>
                    </a:cubicBezTo>
                    <a:lnTo>
                      <a:pt x="0" y="125298"/>
                    </a:lnTo>
                    <a:cubicBezTo>
                      <a:pt x="0" y="92067"/>
                      <a:pt x="13201" y="60197"/>
                      <a:pt x="36699" y="36699"/>
                    </a:cubicBezTo>
                    <a:cubicBezTo>
                      <a:pt x="60197" y="13201"/>
                      <a:pt x="92067" y="0"/>
                      <a:pt x="125298" y="0"/>
                    </a:cubicBezTo>
                    <a:close/>
                  </a:path>
                </a:pathLst>
              </a:custGeom>
              <a:solidFill>
                <a:srgbClr val="F7F2EA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651791" cy="673796"/>
              </a:xfrm>
              <a:prstGeom prst="rect">
                <a:avLst/>
              </a:prstGeom>
            </p:spPr>
            <p:txBody>
              <a:bodyPr lIns="22830" tIns="22830" rIns="22830" bIns="2283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34826" y="779913"/>
              <a:ext cx="2100902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499" dirty="0">
                  <a:solidFill>
                    <a:srgbClr val="3C2A19"/>
                  </a:solidFill>
                  <a:latin typeface="Syne"/>
                  <a:ea typeface="Syne"/>
                  <a:cs typeface="Syne"/>
                  <a:sym typeface="Syne"/>
                </a:rPr>
                <a:t>SRM - Single Source of Truth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301391" y="5779451"/>
            <a:ext cx="1726766" cy="1344349"/>
            <a:chOff x="0" y="0"/>
            <a:chExt cx="2302355" cy="179246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302355" cy="1792466"/>
              <a:chOff x="0" y="0"/>
              <a:chExt cx="517617" cy="40298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17617" cy="402983"/>
              </a:xfrm>
              <a:custGeom>
                <a:avLst/>
                <a:gdLst/>
                <a:ahLst/>
                <a:cxnLst/>
                <a:rect l="l" t="t" r="r" b="b"/>
                <a:pathLst>
                  <a:path w="517617" h="402983">
                    <a:moveTo>
                      <a:pt x="157777" y="0"/>
                    </a:moveTo>
                    <a:lnTo>
                      <a:pt x="359840" y="0"/>
                    </a:lnTo>
                    <a:cubicBezTo>
                      <a:pt x="446978" y="0"/>
                      <a:pt x="517617" y="70639"/>
                      <a:pt x="517617" y="157777"/>
                    </a:cubicBezTo>
                    <a:lnTo>
                      <a:pt x="517617" y="245206"/>
                    </a:lnTo>
                    <a:cubicBezTo>
                      <a:pt x="517617" y="332344"/>
                      <a:pt x="446978" y="402983"/>
                      <a:pt x="359840" y="402983"/>
                    </a:cubicBezTo>
                    <a:lnTo>
                      <a:pt x="157777" y="402983"/>
                    </a:lnTo>
                    <a:cubicBezTo>
                      <a:pt x="70639" y="402983"/>
                      <a:pt x="0" y="332344"/>
                      <a:pt x="0" y="245206"/>
                    </a:cubicBezTo>
                    <a:lnTo>
                      <a:pt x="0" y="157777"/>
                    </a:lnTo>
                    <a:cubicBezTo>
                      <a:pt x="0" y="70639"/>
                      <a:pt x="70639" y="0"/>
                      <a:pt x="157777" y="0"/>
                    </a:cubicBezTo>
                    <a:close/>
                  </a:path>
                </a:pathLst>
              </a:custGeom>
              <a:solidFill>
                <a:srgbClr val="F7F2EA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517617" cy="450608"/>
              </a:xfrm>
              <a:prstGeom prst="rect">
                <a:avLst/>
              </a:prstGeom>
            </p:spPr>
            <p:txBody>
              <a:bodyPr lIns="22830" tIns="22830" rIns="22830" bIns="2283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37572" y="715258"/>
              <a:ext cx="2027211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499" dirty="0">
                  <a:solidFill>
                    <a:srgbClr val="3C2A19"/>
                  </a:solidFill>
                  <a:latin typeface="Syne"/>
                  <a:ea typeface="Syne"/>
                  <a:cs typeface="Syne"/>
                  <a:sym typeface="Syne"/>
                </a:rPr>
                <a:t>Procurement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24454" y="5779451"/>
            <a:ext cx="1726766" cy="1344349"/>
            <a:chOff x="0" y="0"/>
            <a:chExt cx="2302355" cy="1792466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302355" cy="1792466"/>
              <a:chOff x="0" y="0"/>
              <a:chExt cx="517617" cy="4029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17617" cy="402983"/>
              </a:xfrm>
              <a:custGeom>
                <a:avLst/>
                <a:gdLst/>
                <a:ahLst/>
                <a:cxnLst/>
                <a:rect l="l" t="t" r="r" b="b"/>
                <a:pathLst>
                  <a:path w="517617" h="402983">
                    <a:moveTo>
                      <a:pt x="157777" y="0"/>
                    </a:moveTo>
                    <a:lnTo>
                      <a:pt x="359840" y="0"/>
                    </a:lnTo>
                    <a:cubicBezTo>
                      <a:pt x="446978" y="0"/>
                      <a:pt x="517617" y="70639"/>
                      <a:pt x="517617" y="157777"/>
                    </a:cubicBezTo>
                    <a:lnTo>
                      <a:pt x="517617" y="245206"/>
                    </a:lnTo>
                    <a:cubicBezTo>
                      <a:pt x="517617" y="332344"/>
                      <a:pt x="446978" y="402983"/>
                      <a:pt x="359840" y="402983"/>
                    </a:cubicBezTo>
                    <a:lnTo>
                      <a:pt x="157777" y="402983"/>
                    </a:lnTo>
                    <a:cubicBezTo>
                      <a:pt x="70639" y="402983"/>
                      <a:pt x="0" y="332344"/>
                      <a:pt x="0" y="245206"/>
                    </a:cubicBezTo>
                    <a:lnTo>
                      <a:pt x="0" y="157777"/>
                    </a:lnTo>
                    <a:cubicBezTo>
                      <a:pt x="0" y="70639"/>
                      <a:pt x="70639" y="0"/>
                      <a:pt x="157777" y="0"/>
                    </a:cubicBezTo>
                    <a:close/>
                  </a:path>
                </a:pathLst>
              </a:custGeom>
              <a:solidFill>
                <a:srgbClr val="F7F2EA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517617" cy="450608"/>
              </a:xfrm>
              <a:prstGeom prst="rect">
                <a:avLst/>
              </a:prstGeom>
            </p:spPr>
            <p:txBody>
              <a:bodyPr lIns="22830" tIns="22830" rIns="22830" bIns="2283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37572" y="705733"/>
              <a:ext cx="2027211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3C2A19"/>
                  </a:solidFill>
                  <a:latin typeface="Syne"/>
                  <a:ea typeface="Syne"/>
                  <a:cs typeface="Syne"/>
                  <a:sym typeface="Syne"/>
                </a:rPr>
                <a:t>ESG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97411" y="7568997"/>
            <a:ext cx="1726766" cy="1344349"/>
            <a:chOff x="0" y="0"/>
            <a:chExt cx="2302355" cy="1792466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2302355" cy="1792466"/>
              <a:chOff x="0" y="0"/>
              <a:chExt cx="517617" cy="40298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17617" cy="402983"/>
              </a:xfrm>
              <a:custGeom>
                <a:avLst/>
                <a:gdLst/>
                <a:ahLst/>
                <a:cxnLst/>
                <a:rect l="l" t="t" r="r" b="b"/>
                <a:pathLst>
                  <a:path w="517617" h="402983">
                    <a:moveTo>
                      <a:pt x="157777" y="0"/>
                    </a:moveTo>
                    <a:lnTo>
                      <a:pt x="359840" y="0"/>
                    </a:lnTo>
                    <a:cubicBezTo>
                      <a:pt x="446978" y="0"/>
                      <a:pt x="517617" y="70639"/>
                      <a:pt x="517617" y="157777"/>
                    </a:cubicBezTo>
                    <a:lnTo>
                      <a:pt x="517617" y="245206"/>
                    </a:lnTo>
                    <a:cubicBezTo>
                      <a:pt x="517617" y="332344"/>
                      <a:pt x="446978" y="402983"/>
                      <a:pt x="359840" y="402983"/>
                    </a:cubicBezTo>
                    <a:lnTo>
                      <a:pt x="157777" y="402983"/>
                    </a:lnTo>
                    <a:cubicBezTo>
                      <a:pt x="70639" y="402983"/>
                      <a:pt x="0" y="332344"/>
                      <a:pt x="0" y="245206"/>
                    </a:cubicBezTo>
                    <a:lnTo>
                      <a:pt x="0" y="157777"/>
                    </a:lnTo>
                    <a:cubicBezTo>
                      <a:pt x="0" y="70639"/>
                      <a:pt x="70639" y="0"/>
                      <a:pt x="157777" y="0"/>
                    </a:cubicBezTo>
                    <a:close/>
                  </a:path>
                </a:pathLst>
              </a:custGeom>
              <a:solidFill>
                <a:srgbClr val="F7F2EA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517617" cy="450608"/>
              </a:xfrm>
              <a:prstGeom prst="rect">
                <a:avLst/>
              </a:prstGeom>
            </p:spPr>
            <p:txBody>
              <a:bodyPr lIns="22830" tIns="22830" rIns="22830" bIns="2283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37572" y="715258"/>
              <a:ext cx="2027211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499">
                  <a:solidFill>
                    <a:srgbClr val="3C2A19"/>
                  </a:solidFill>
                  <a:latin typeface="Syne"/>
                  <a:ea typeface="Syne"/>
                  <a:cs typeface="Syne"/>
                  <a:sym typeface="Syne"/>
                </a:rPr>
                <a:t>Risk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724454" y="7568997"/>
            <a:ext cx="1726766" cy="1344349"/>
            <a:chOff x="0" y="0"/>
            <a:chExt cx="2302355" cy="1792466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302355" cy="1792466"/>
              <a:chOff x="0" y="0"/>
              <a:chExt cx="517617" cy="40298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17617" cy="402983"/>
              </a:xfrm>
              <a:custGeom>
                <a:avLst/>
                <a:gdLst/>
                <a:ahLst/>
                <a:cxnLst/>
                <a:rect l="l" t="t" r="r" b="b"/>
                <a:pathLst>
                  <a:path w="517617" h="402983">
                    <a:moveTo>
                      <a:pt x="157777" y="0"/>
                    </a:moveTo>
                    <a:lnTo>
                      <a:pt x="359840" y="0"/>
                    </a:lnTo>
                    <a:cubicBezTo>
                      <a:pt x="446978" y="0"/>
                      <a:pt x="517617" y="70639"/>
                      <a:pt x="517617" y="157777"/>
                    </a:cubicBezTo>
                    <a:lnTo>
                      <a:pt x="517617" y="245206"/>
                    </a:lnTo>
                    <a:cubicBezTo>
                      <a:pt x="517617" y="332344"/>
                      <a:pt x="446978" y="402983"/>
                      <a:pt x="359840" y="402983"/>
                    </a:cubicBezTo>
                    <a:lnTo>
                      <a:pt x="157777" y="402983"/>
                    </a:lnTo>
                    <a:cubicBezTo>
                      <a:pt x="70639" y="402983"/>
                      <a:pt x="0" y="332344"/>
                      <a:pt x="0" y="245206"/>
                    </a:cubicBezTo>
                    <a:lnTo>
                      <a:pt x="0" y="157777"/>
                    </a:lnTo>
                    <a:cubicBezTo>
                      <a:pt x="0" y="70639"/>
                      <a:pt x="70639" y="0"/>
                      <a:pt x="157777" y="0"/>
                    </a:cubicBezTo>
                    <a:close/>
                  </a:path>
                </a:pathLst>
              </a:custGeom>
              <a:solidFill>
                <a:srgbClr val="F7F2EA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17617" cy="450608"/>
              </a:xfrm>
              <a:prstGeom prst="rect">
                <a:avLst/>
              </a:prstGeom>
            </p:spPr>
            <p:txBody>
              <a:bodyPr lIns="22830" tIns="22830" rIns="22830" bIns="2283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37572" y="705733"/>
              <a:ext cx="2027211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3C2A19"/>
                  </a:solidFill>
                  <a:latin typeface="Syne"/>
                  <a:ea typeface="Syne"/>
                  <a:cs typeface="Syne"/>
                  <a:sym typeface="Syne"/>
                </a:rPr>
                <a:t>Finance</a:t>
              </a:r>
            </a:p>
          </p:txBody>
        </p:sp>
      </p:grpSp>
      <p:sp>
        <p:nvSpPr>
          <p:cNvPr id="37" name="AutoShape 37"/>
          <p:cNvSpPr/>
          <p:nvPr/>
        </p:nvSpPr>
        <p:spPr>
          <a:xfrm flipH="1" flipV="1">
            <a:off x="11164774" y="7123800"/>
            <a:ext cx="1318593" cy="245621"/>
          </a:xfrm>
          <a:prstGeom prst="line">
            <a:avLst/>
          </a:prstGeom>
          <a:ln w="38100" cap="flat">
            <a:solidFill>
              <a:srgbClr val="3C2A19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SE"/>
          </a:p>
        </p:txBody>
      </p:sp>
      <p:sp>
        <p:nvSpPr>
          <p:cNvPr id="38" name="AutoShape 38"/>
          <p:cNvSpPr/>
          <p:nvPr/>
        </p:nvSpPr>
        <p:spPr>
          <a:xfrm flipH="1">
            <a:off x="11160794" y="7369421"/>
            <a:ext cx="1322573" cy="199575"/>
          </a:xfrm>
          <a:prstGeom prst="line">
            <a:avLst/>
          </a:prstGeom>
          <a:ln w="38100" cap="flat">
            <a:solidFill>
              <a:srgbClr val="3C2A19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SE"/>
          </a:p>
        </p:txBody>
      </p:sp>
      <p:sp>
        <p:nvSpPr>
          <p:cNvPr id="39" name="AutoShape 39"/>
          <p:cNvSpPr/>
          <p:nvPr/>
        </p:nvSpPr>
        <p:spPr>
          <a:xfrm flipH="1" flipV="1">
            <a:off x="14261283" y="7369421"/>
            <a:ext cx="1326553" cy="199575"/>
          </a:xfrm>
          <a:prstGeom prst="line">
            <a:avLst/>
          </a:prstGeom>
          <a:ln w="38100" cap="flat">
            <a:solidFill>
              <a:srgbClr val="3C2A19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SE"/>
          </a:p>
        </p:txBody>
      </p:sp>
      <p:sp>
        <p:nvSpPr>
          <p:cNvPr id="40" name="AutoShape 40"/>
          <p:cNvSpPr/>
          <p:nvPr/>
        </p:nvSpPr>
        <p:spPr>
          <a:xfrm flipH="1">
            <a:off x="14261283" y="7123800"/>
            <a:ext cx="1326553" cy="245621"/>
          </a:xfrm>
          <a:prstGeom prst="line">
            <a:avLst/>
          </a:prstGeom>
          <a:ln w="38100" cap="flat">
            <a:solidFill>
              <a:srgbClr val="3C2A19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34541"/>
            <a:ext cx="8115300" cy="3371729"/>
            <a:chOff x="0" y="0"/>
            <a:chExt cx="3051380" cy="12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51380" cy="1267781"/>
            </a:xfrm>
            <a:custGeom>
              <a:avLst/>
              <a:gdLst/>
              <a:ahLst/>
              <a:cxnLst/>
              <a:rect l="l" t="t" r="r" b="b"/>
              <a:pathLst>
                <a:path w="3051380" h="1267781">
                  <a:moveTo>
                    <a:pt x="17172" y="0"/>
                  </a:moveTo>
                  <a:lnTo>
                    <a:pt x="3034208" y="0"/>
                  </a:lnTo>
                  <a:cubicBezTo>
                    <a:pt x="3043692" y="0"/>
                    <a:pt x="3051380" y="7688"/>
                    <a:pt x="3051380" y="17172"/>
                  </a:cubicBezTo>
                  <a:lnTo>
                    <a:pt x="3051380" y="1250610"/>
                  </a:lnTo>
                  <a:cubicBezTo>
                    <a:pt x="3051380" y="1260093"/>
                    <a:pt x="3043692" y="1267781"/>
                    <a:pt x="3034208" y="1267781"/>
                  </a:cubicBezTo>
                  <a:lnTo>
                    <a:pt x="17172" y="1267781"/>
                  </a:lnTo>
                  <a:cubicBezTo>
                    <a:pt x="7688" y="1267781"/>
                    <a:pt x="0" y="1260093"/>
                    <a:pt x="0" y="1250610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CBC0B1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51380" cy="1315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41350"/>
            <a:ext cx="115443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9. Security &amp; Compliance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0302" y="3070556"/>
            <a:ext cx="7176537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Security Overview:</a:t>
            </a:r>
          </a:p>
          <a:p>
            <a:pPr algn="l">
              <a:lnSpc>
                <a:spcPts val="2800"/>
              </a:lnSpc>
            </a:pPr>
            <a:endParaRPr lang="en-US" sz="2000" b="1" dirty="0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ISO/IEC 27001 certified information security management system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Data encryption in transit and at rest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Single Sign-On (SSO) support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Two-Factor Authentication (2FA) option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320645" y="2734541"/>
            <a:ext cx="8115300" cy="3371729"/>
            <a:chOff x="0" y="0"/>
            <a:chExt cx="3051380" cy="12677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51380" cy="1267781"/>
            </a:xfrm>
            <a:custGeom>
              <a:avLst/>
              <a:gdLst/>
              <a:ahLst/>
              <a:cxnLst/>
              <a:rect l="l" t="t" r="r" b="b"/>
              <a:pathLst>
                <a:path w="3051380" h="1267781">
                  <a:moveTo>
                    <a:pt x="17172" y="0"/>
                  </a:moveTo>
                  <a:lnTo>
                    <a:pt x="3034208" y="0"/>
                  </a:lnTo>
                  <a:cubicBezTo>
                    <a:pt x="3043692" y="0"/>
                    <a:pt x="3051380" y="7688"/>
                    <a:pt x="3051380" y="17172"/>
                  </a:cubicBezTo>
                  <a:lnTo>
                    <a:pt x="3051380" y="1250610"/>
                  </a:lnTo>
                  <a:cubicBezTo>
                    <a:pt x="3051380" y="1260093"/>
                    <a:pt x="3043692" y="1267781"/>
                    <a:pt x="3034208" y="1267781"/>
                  </a:cubicBezTo>
                  <a:lnTo>
                    <a:pt x="17172" y="1267781"/>
                  </a:lnTo>
                  <a:cubicBezTo>
                    <a:pt x="7688" y="1267781"/>
                    <a:pt x="0" y="1260093"/>
                    <a:pt x="0" y="1250610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051380" cy="1315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5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015163" y="3070556"/>
            <a:ext cx="6726265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What to include in the security pack:</a:t>
            </a:r>
          </a:p>
          <a:p>
            <a:pPr algn="l">
              <a:lnSpc>
                <a:spcPts val="2800"/>
              </a:lnSpc>
            </a:pPr>
            <a:endParaRPr lang="en-US" sz="2000" b="1">
              <a:solidFill>
                <a:srgbClr val="F7F2EA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Hosting and data residency options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Access control and SSO configuration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Encryption, backup, and disaster recovery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Audit logging and monitoring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7F2EA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1659136"/>
            <a:ext cx="1640724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ISO/IEC 27001 certification and key security capabilities such as encryption, 2FA, and SSO.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34541"/>
            <a:ext cx="15340413" cy="5795656"/>
            <a:chOff x="0" y="0"/>
            <a:chExt cx="3355667" cy="12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5667" cy="1267781"/>
            </a:xfrm>
            <a:custGeom>
              <a:avLst/>
              <a:gdLst/>
              <a:ahLst/>
              <a:cxnLst/>
              <a:rect l="l" t="t" r="r" b="b"/>
              <a:pathLst>
                <a:path w="3355667" h="1267781">
                  <a:moveTo>
                    <a:pt x="9084" y="0"/>
                  </a:moveTo>
                  <a:lnTo>
                    <a:pt x="3346583" y="0"/>
                  </a:lnTo>
                  <a:cubicBezTo>
                    <a:pt x="3348992" y="0"/>
                    <a:pt x="3351302" y="957"/>
                    <a:pt x="3353006" y="2661"/>
                  </a:cubicBezTo>
                  <a:cubicBezTo>
                    <a:pt x="3354710" y="4364"/>
                    <a:pt x="3355667" y="6675"/>
                    <a:pt x="3355667" y="9084"/>
                  </a:cubicBezTo>
                  <a:lnTo>
                    <a:pt x="3355667" y="1258697"/>
                  </a:lnTo>
                  <a:cubicBezTo>
                    <a:pt x="3355667" y="1261107"/>
                    <a:pt x="3354710" y="1263417"/>
                    <a:pt x="3353006" y="1265121"/>
                  </a:cubicBezTo>
                  <a:cubicBezTo>
                    <a:pt x="3351302" y="1266824"/>
                    <a:pt x="3348992" y="1267781"/>
                    <a:pt x="3346583" y="1267781"/>
                  </a:cubicBezTo>
                  <a:lnTo>
                    <a:pt x="9084" y="1267781"/>
                  </a:lnTo>
                  <a:cubicBezTo>
                    <a:pt x="6675" y="1267781"/>
                    <a:pt x="4364" y="1266824"/>
                    <a:pt x="2661" y="1265121"/>
                  </a:cubicBezTo>
                  <a:cubicBezTo>
                    <a:pt x="957" y="1263417"/>
                    <a:pt x="0" y="1261107"/>
                    <a:pt x="0" y="1258697"/>
                  </a:cubicBezTo>
                  <a:lnTo>
                    <a:pt x="0" y="9084"/>
                  </a:lnTo>
                  <a:cubicBezTo>
                    <a:pt x="0" y="6675"/>
                    <a:pt x="957" y="4364"/>
                    <a:pt x="2661" y="2661"/>
                  </a:cubicBezTo>
                  <a:cubicBezTo>
                    <a:pt x="4364" y="957"/>
                    <a:pt x="6675" y="0"/>
                    <a:pt x="9084" y="0"/>
                  </a:cubicBezTo>
                  <a:close/>
                </a:path>
              </a:pathLst>
            </a:custGeom>
            <a:solidFill>
              <a:srgbClr val="EEE9F4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55667" cy="1315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41350"/>
            <a:ext cx="101727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10. Next Steps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7769" y="3336829"/>
            <a:ext cx="13967534" cy="439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2"/>
              </a:lnSpc>
            </a:pPr>
            <a:r>
              <a:rPr lang="en-US" sz="3137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What do we need to make this happen?</a:t>
            </a:r>
          </a:p>
          <a:p>
            <a:pPr algn="l">
              <a:lnSpc>
                <a:spcPts val="4392"/>
              </a:lnSpc>
            </a:pPr>
            <a:endParaRPr lang="en-US" sz="3137" b="1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677452" lvl="1" indent="-338726" algn="l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Validation of COI’s and ROI’s with finance</a:t>
            </a:r>
          </a:p>
          <a:p>
            <a:pPr marL="677452" lvl="1" indent="-338726" algn="l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Budget approval</a:t>
            </a:r>
          </a:p>
          <a:p>
            <a:pPr marL="677452" lvl="1" indent="-338726" algn="l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Integration &amp; Security review with IT</a:t>
            </a:r>
          </a:p>
          <a:p>
            <a:pPr marL="677452" lvl="1" indent="-338726" algn="l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Set steering group members: Procurement, IT, Risk, ESG &amp; Finance</a:t>
            </a:r>
          </a:p>
          <a:p>
            <a:pPr marL="677452" lvl="1" indent="-338726" algn="l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Time commitment</a:t>
            </a:r>
          </a:p>
          <a:p>
            <a:pPr algn="l">
              <a:lnSpc>
                <a:spcPts val="4392"/>
              </a:lnSpc>
            </a:pPr>
            <a:endParaRPr lang="en-US" sz="3137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grpSp>
        <p:nvGrpSpPr>
          <p:cNvPr id="3" name="Group 3"/>
          <p:cNvGrpSpPr/>
          <p:nvPr/>
        </p:nvGrpSpPr>
        <p:grpSpPr>
          <a:xfrm>
            <a:off x="808297" y="6852196"/>
            <a:ext cx="17479703" cy="2002920"/>
            <a:chOff x="0" y="0"/>
            <a:chExt cx="4742805" cy="527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42805" cy="527518"/>
            </a:xfrm>
            <a:custGeom>
              <a:avLst/>
              <a:gdLst/>
              <a:ahLst/>
              <a:cxnLst/>
              <a:rect l="l" t="t" r="r" b="b"/>
              <a:pathLst>
                <a:path w="4742805" h="527518">
                  <a:moveTo>
                    <a:pt x="7739" y="0"/>
                  </a:moveTo>
                  <a:lnTo>
                    <a:pt x="4735066" y="0"/>
                  </a:lnTo>
                  <a:cubicBezTo>
                    <a:pt x="4739341" y="0"/>
                    <a:pt x="4742805" y="3465"/>
                    <a:pt x="4742805" y="7739"/>
                  </a:cubicBezTo>
                  <a:lnTo>
                    <a:pt x="4742805" y="519780"/>
                  </a:lnTo>
                  <a:cubicBezTo>
                    <a:pt x="4742805" y="524053"/>
                    <a:pt x="4739341" y="527518"/>
                    <a:pt x="4735066" y="527518"/>
                  </a:cubicBezTo>
                  <a:lnTo>
                    <a:pt x="7739" y="527518"/>
                  </a:lnTo>
                  <a:cubicBezTo>
                    <a:pt x="3465" y="527518"/>
                    <a:pt x="0" y="524053"/>
                    <a:pt x="0" y="519780"/>
                  </a:cubicBezTo>
                  <a:lnTo>
                    <a:pt x="0" y="7739"/>
                  </a:lnTo>
                  <a:cubicBezTo>
                    <a:pt x="0" y="3465"/>
                    <a:pt x="3465" y="0"/>
                    <a:pt x="7739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42805" cy="565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31826"/>
            <a:ext cx="9865485" cy="69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1. Executive Summary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3559" y="2506462"/>
            <a:ext cx="5941740" cy="106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Approve SRM program/initiative and budget (subscription + implementation).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Confirm executive sponsor and steering group.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Agree timeline for Phase 1 go-live and ROI tracking.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94184" y="2506462"/>
            <a:ext cx="7229393" cy="1601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Supplier risk and compliance requirements are increasing.</a:t>
            </a: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Current supplier data is fragmented across tools and spreadsheets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We need faster, more reliable supplier onboarding and governance.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</a:rPr>
              <a:t>We require a structured framework to measure supplier performance.</a:t>
            </a: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</a:rPr>
              <a:t>Our supply chain has a large reputational risk exposure w/o proper management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We can capture measurable ROI within months, not years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08297" y="4297162"/>
            <a:ext cx="17479703" cy="603897"/>
            <a:chOff x="0" y="0"/>
            <a:chExt cx="4742805" cy="1590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42805" cy="159051"/>
            </a:xfrm>
            <a:custGeom>
              <a:avLst/>
              <a:gdLst/>
              <a:ahLst/>
              <a:cxnLst/>
              <a:rect l="l" t="t" r="r" b="b"/>
              <a:pathLst>
                <a:path w="4742805" h="159051">
                  <a:moveTo>
                    <a:pt x="7739" y="0"/>
                  </a:moveTo>
                  <a:lnTo>
                    <a:pt x="4735066" y="0"/>
                  </a:lnTo>
                  <a:cubicBezTo>
                    <a:pt x="4739341" y="0"/>
                    <a:pt x="4742805" y="3465"/>
                    <a:pt x="4742805" y="7739"/>
                  </a:cubicBezTo>
                  <a:lnTo>
                    <a:pt x="4742805" y="151313"/>
                  </a:lnTo>
                  <a:cubicBezTo>
                    <a:pt x="4742805" y="153365"/>
                    <a:pt x="4741990" y="155333"/>
                    <a:pt x="4740539" y="156785"/>
                  </a:cubicBezTo>
                  <a:cubicBezTo>
                    <a:pt x="4739087" y="158236"/>
                    <a:pt x="4737119" y="159051"/>
                    <a:pt x="4735066" y="159051"/>
                  </a:cubicBezTo>
                  <a:lnTo>
                    <a:pt x="7739" y="159051"/>
                  </a:lnTo>
                  <a:cubicBezTo>
                    <a:pt x="3465" y="159051"/>
                    <a:pt x="0" y="155587"/>
                    <a:pt x="0" y="151313"/>
                  </a:cubicBezTo>
                  <a:lnTo>
                    <a:pt x="0" y="7739"/>
                  </a:lnTo>
                  <a:cubicBezTo>
                    <a:pt x="0" y="3465"/>
                    <a:pt x="3465" y="0"/>
                    <a:pt x="7739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742805" cy="197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83592" y="5091560"/>
            <a:ext cx="7755608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Single source of truth for suppliers, contracts, and risk.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Reduced manual effort in onboarding, assessments, and follow-ups.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Improved governance and visibility across procurement, risk, and ESG.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Quantified savings using agreed ROI model and KPI tracking.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559" y="4303836"/>
            <a:ext cx="6821672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Expected outcomes (Year 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3592" y="7257708"/>
            <a:ext cx="17039986" cy="1170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Estimated annual savings:</a:t>
            </a:r>
            <a:r>
              <a:rPr lang="en-US" sz="2199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r>
              <a:rPr lang="en-US" sz="2199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[€X - €Y] </a:t>
            </a:r>
            <a:r>
              <a:rPr lang="en-US" sz="2199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         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Payback:</a:t>
            </a:r>
            <a:r>
              <a:rPr lang="en-US" sz="2199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r>
              <a:rPr lang="en-US" sz="2199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[X] </a:t>
            </a:r>
            <a:r>
              <a:rPr lang="en-US" sz="2199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months          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Phase 1 go-live: </a:t>
            </a:r>
            <a:r>
              <a:rPr lang="en-US" sz="2199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[Month, Year]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39272" y="7701256"/>
            <a:ext cx="4012619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[Replace with your numbers]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08297" y="1664552"/>
            <a:ext cx="17479703" cy="603897"/>
            <a:chOff x="0" y="0"/>
            <a:chExt cx="4742805" cy="1590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42805" cy="159051"/>
            </a:xfrm>
            <a:custGeom>
              <a:avLst/>
              <a:gdLst/>
              <a:ahLst/>
              <a:cxnLst/>
              <a:rect l="l" t="t" r="r" b="b"/>
              <a:pathLst>
                <a:path w="4742805" h="159051">
                  <a:moveTo>
                    <a:pt x="7739" y="0"/>
                  </a:moveTo>
                  <a:lnTo>
                    <a:pt x="4735066" y="0"/>
                  </a:lnTo>
                  <a:cubicBezTo>
                    <a:pt x="4739341" y="0"/>
                    <a:pt x="4742805" y="3465"/>
                    <a:pt x="4742805" y="7739"/>
                  </a:cubicBezTo>
                  <a:lnTo>
                    <a:pt x="4742805" y="151313"/>
                  </a:lnTo>
                  <a:cubicBezTo>
                    <a:pt x="4742805" y="153365"/>
                    <a:pt x="4741990" y="155333"/>
                    <a:pt x="4740539" y="156785"/>
                  </a:cubicBezTo>
                  <a:cubicBezTo>
                    <a:pt x="4739087" y="158236"/>
                    <a:pt x="4737119" y="159051"/>
                    <a:pt x="4735066" y="159051"/>
                  </a:cubicBezTo>
                  <a:lnTo>
                    <a:pt x="7739" y="159051"/>
                  </a:lnTo>
                  <a:cubicBezTo>
                    <a:pt x="3465" y="159051"/>
                    <a:pt x="0" y="155587"/>
                    <a:pt x="0" y="151313"/>
                  </a:cubicBezTo>
                  <a:lnTo>
                    <a:pt x="0" y="7739"/>
                  </a:lnTo>
                  <a:cubicBezTo>
                    <a:pt x="0" y="3465"/>
                    <a:pt x="3465" y="0"/>
                    <a:pt x="7739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742805" cy="197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3559" y="1671226"/>
            <a:ext cx="4232249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Decisions required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94185" y="1671226"/>
            <a:ext cx="2440815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7F2EA"/>
                </a:solidFill>
                <a:latin typeface="Syne Bold"/>
                <a:ea typeface="Syne Bold"/>
                <a:cs typeface="Syne Bold"/>
                <a:sym typeface="Syne Bold"/>
              </a:rPr>
              <a:t>Why now?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41350"/>
            <a:ext cx="81153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2. Our Current State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485314" y="1797883"/>
            <a:ext cx="6777110" cy="7690337"/>
          </a:xfrm>
          <a:custGeom>
            <a:avLst/>
            <a:gdLst/>
            <a:ahLst/>
            <a:cxnLst/>
            <a:rect l="l" t="t" r="r" b="b"/>
            <a:pathLst>
              <a:path w="6777110" h="7690337">
                <a:moveTo>
                  <a:pt x="0" y="0"/>
                </a:moveTo>
                <a:lnTo>
                  <a:pt x="6777109" y="0"/>
                </a:lnTo>
                <a:lnTo>
                  <a:pt x="6777109" y="7690338"/>
                </a:lnTo>
                <a:lnTo>
                  <a:pt x="0" y="7690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4" name="Freeform 4"/>
          <p:cNvSpPr/>
          <p:nvPr/>
        </p:nvSpPr>
        <p:spPr>
          <a:xfrm rot="-5400000">
            <a:off x="10025577" y="1797883"/>
            <a:ext cx="6777110" cy="7690337"/>
          </a:xfrm>
          <a:custGeom>
            <a:avLst/>
            <a:gdLst/>
            <a:ahLst/>
            <a:cxnLst/>
            <a:rect l="l" t="t" r="r" b="b"/>
            <a:pathLst>
              <a:path w="6777110" h="7690337">
                <a:moveTo>
                  <a:pt x="0" y="0"/>
                </a:moveTo>
                <a:lnTo>
                  <a:pt x="6777109" y="0"/>
                </a:lnTo>
                <a:lnTo>
                  <a:pt x="6777109" y="7690338"/>
                </a:lnTo>
                <a:lnTo>
                  <a:pt x="0" y="7690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5" name="TextBox 5"/>
          <p:cNvSpPr txBox="1"/>
          <p:nvPr/>
        </p:nvSpPr>
        <p:spPr>
          <a:xfrm>
            <a:off x="3695069" y="3963657"/>
            <a:ext cx="4610732" cy="3759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Supplier data scattered across ERP, shared drives, email, and spreadsheets.</a:t>
            </a:r>
          </a:p>
          <a:p>
            <a:pPr algn="l">
              <a:lnSpc>
                <a:spcPts val="2100"/>
              </a:lnSpc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Manual onboarding and assessments create delays and rework.</a:t>
            </a:r>
          </a:p>
          <a:p>
            <a:pPr algn="l">
              <a:lnSpc>
                <a:spcPts val="2100"/>
              </a:lnSpc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Limited visibility into supplier performance, risks, and contract obligations.</a:t>
            </a:r>
          </a:p>
          <a:p>
            <a:pPr algn="l">
              <a:lnSpc>
                <a:spcPts val="2100"/>
              </a:lnSpc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Inconsistent processes across functions, regions, or business units.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</a:endParaRP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</a:rPr>
              <a:t>Manual follow-up on supplier quality issues and/or corrective actions.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35331" y="3963657"/>
            <a:ext cx="4757332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Higher operating cost (manual admin, duplicated work).</a:t>
            </a:r>
          </a:p>
          <a:p>
            <a:pPr algn="l">
              <a:lnSpc>
                <a:spcPts val="2100"/>
              </a:lnSpc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Risk exposure (missed expiries, incomplete due diligence).</a:t>
            </a:r>
          </a:p>
          <a:p>
            <a:pPr algn="l">
              <a:lnSpc>
                <a:spcPts val="2100"/>
              </a:lnSpc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Slower decisions (no consolidated view for leadership).</a:t>
            </a:r>
          </a:p>
          <a:p>
            <a:pPr algn="l">
              <a:lnSpc>
                <a:spcPts val="2100"/>
              </a:lnSpc>
            </a:pPr>
            <a:endParaRPr lang="en-US" sz="16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Hard to scale governance and ESG reporting requirements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95068" y="3015960"/>
            <a:ext cx="484621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How we are working today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35331" y="3015960"/>
            <a:ext cx="475733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The Business impact it has</a:t>
            </a:r>
          </a:p>
        </p:txBody>
      </p:sp>
      <p:sp>
        <p:nvSpPr>
          <p:cNvPr id="9" name="Freeform 9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4618" y="4727324"/>
            <a:ext cx="4976881" cy="4872076"/>
            <a:chOff x="0" y="0"/>
            <a:chExt cx="6635841" cy="6496101"/>
          </a:xfrm>
        </p:grpSpPr>
        <p:grpSp>
          <p:nvGrpSpPr>
            <p:cNvPr id="3" name="Group 3"/>
            <p:cNvGrpSpPr/>
            <p:nvPr/>
          </p:nvGrpSpPr>
          <p:grpSpPr>
            <a:xfrm>
              <a:off x="748185" y="0"/>
              <a:ext cx="5887656" cy="6496101"/>
              <a:chOff x="0" y="0"/>
              <a:chExt cx="1746182" cy="19266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-2238448" y="2238448"/>
              <a:ext cx="6496101" cy="2019205"/>
            </a:xfrm>
            <a:custGeom>
              <a:avLst/>
              <a:gdLst/>
              <a:ahLst/>
              <a:cxnLst/>
              <a:rect l="l" t="t" r="r" b="b"/>
              <a:pathLst>
                <a:path w="6496101" h="2019205">
                  <a:moveTo>
                    <a:pt x="0" y="0"/>
                  </a:moveTo>
                  <a:lnTo>
                    <a:pt x="6496101" y="0"/>
                  </a:lnTo>
                  <a:lnTo>
                    <a:pt x="6496101" y="2019205"/>
                  </a:lnTo>
                  <a:lnTo>
                    <a:pt x="0" y="201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54618" y="2707462"/>
            <a:ext cx="4976881" cy="4872076"/>
            <a:chOff x="0" y="0"/>
            <a:chExt cx="6635841" cy="6496101"/>
          </a:xfrm>
        </p:grpSpPr>
        <p:grpSp>
          <p:nvGrpSpPr>
            <p:cNvPr id="8" name="Group 8"/>
            <p:cNvGrpSpPr/>
            <p:nvPr/>
          </p:nvGrpSpPr>
          <p:grpSpPr>
            <a:xfrm>
              <a:off x="748185" y="0"/>
              <a:ext cx="5887656" cy="6496101"/>
              <a:chOff x="0" y="0"/>
              <a:chExt cx="1746182" cy="192663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5400000">
              <a:off x="-2238448" y="2238448"/>
              <a:ext cx="6496101" cy="2019205"/>
            </a:xfrm>
            <a:custGeom>
              <a:avLst/>
              <a:gdLst/>
              <a:ahLst/>
              <a:cxnLst/>
              <a:rect l="l" t="t" r="r" b="b"/>
              <a:pathLst>
                <a:path w="6496101" h="2019205">
                  <a:moveTo>
                    <a:pt x="0" y="0"/>
                  </a:moveTo>
                  <a:lnTo>
                    <a:pt x="6496101" y="0"/>
                  </a:lnTo>
                  <a:lnTo>
                    <a:pt x="6496101" y="2019205"/>
                  </a:lnTo>
                  <a:lnTo>
                    <a:pt x="0" y="201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31430" y="4727324"/>
            <a:ext cx="4976881" cy="4872076"/>
            <a:chOff x="0" y="0"/>
            <a:chExt cx="6635841" cy="6496101"/>
          </a:xfrm>
        </p:grpSpPr>
        <p:grpSp>
          <p:nvGrpSpPr>
            <p:cNvPr id="13" name="Group 13"/>
            <p:cNvGrpSpPr/>
            <p:nvPr/>
          </p:nvGrpSpPr>
          <p:grpSpPr>
            <a:xfrm>
              <a:off x="748185" y="0"/>
              <a:ext cx="5887656" cy="6496101"/>
              <a:chOff x="0" y="0"/>
              <a:chExt cx="1746182" cy="192663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-2238448" y="2238448"/>
              <a:ext cx="6496101" cy="2019205"/>
            </a:xfrm>
            <a:custGeom>
              <a:avLst/>
              <a:gdLst/>
              <a:ahLst/>
              <a:cxnLst/>
              <a:rect l="l" t="t" r="r" b="b"/>
              <a:pathLst>
                <a:path w="6496101" h="2019205">
                  <a:moveTo>
                    <a:pt x="0" y="0"/>
                  </a:moveTo>
                  <a:lnTo>
                    <a:pt x="6496101" y="0"/>
                  </a:lnTo>
                  <a:lnTo>
                    <a:pt x="6496101" y="2019205"/>
                  </a:lnTo>
                  <a:lnTo>
                    <a:pt x="0" y="201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235331" y="3083105"/>
            <a:ext cx="4757332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Higher operating cost (manual admin, duplicated work).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Risk exposure (missed expiries, incomplete due diligence).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Slower decisions (no consolidated view for leadership).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Hard to scale governance and ESG reporting requirements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44974" y="4727324"/>
            <a:ext cx="4976881" cy="4872076"/>
            <a:chOff x="0" y="0"/>
            <a:chExt cx="6635841" cy="6496101"/>
          </a:xfrm>
        </p:grpSpPr>
        <p:grpSp>
          <p:nvGrpSpPr>
            <p:cNvPr id="19" name="Group 19"/>
            <p:cNvGrpSpPr/>
            <p:nvPr/>
          </p:nvGrpSpPr>
          <p:grpSpPr>
            <a:xfrm>
              <a:off x="748185" y="0"/>
              <a:ext cx="5887656" cy="6496101"/>
              <a:chOff x="0" y="0"/>
              <a:chExt cx="1746182" cy="192663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5400000">
              <a:off x="-2238448" y="2238448"/>
              <a:ext cx="6496101" cy="2019205"/>
            </a:xfrm>
            <a:custGeom>
              <a:avLst/>
              <a:gdLst/>
              <a:ahLst/>
              <a:cxnLst/>
              <a:rect l="l" t="t" r="r" b="b"/>
              <a:pathLst>
                <a:path w="6496101" h="2019205">
                  <a:moveTo>
                    <a:pt x="0" y="0"/>
                  </a:moveTo>
                  <a:lnTo>
                    <a:pt x="6496101" y="0"/>
                  </a:lnTo>
                  <a:lnTo>
                    <a:pt x="6496101" y="2019205"/>
                  </a:lnTo>
                  <a:lnTo>
                    <a:pt x="0" y="201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44974" y="2707462"/>
            <a:ext cx="4976881" cy="4872076"/>
            <a:chOff x="0" y="0"/>
            <a:chExt cx="6635841" cy="6496101"/>
          </a:xfrm>
        </p:grpSpPr>
        <p:grpSp>
          <p:nvGrpSpPr>
            <p:cNvPr id="24" name="Group 24"/>
            <p:cNvGrpSpPr/>
            <p:nvPr/>
          </p:nvGrpSpPr>
          <p:grpSpPr>
            <a:xfrm>
              <a:off x="748185" y="0"/>
              <a:ext cx="5887656" cy="6496101"/>
              <a:chOff x="0" y="0"/>
              <a:chExt cx="1746182" cy="192663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-5400000">
              <a:off x="-2238448" y="2238448"/>
              <a:ext cx="6496101" cy="2019205"/>
            </a:xfrm>
            <a:custGeom>
              <a:avLst/>
              <a:gdLst/>
              <a:ahLst/>
              <a:cxnLst/>
              <a:rect l="l" t="t" r="r" b="b"/>
              <a:pathLst>
                <a:path w="6496101" h="2019205">
                  <a:moveTo>
                    <a:pt x="0" y="0"/>
                  </a:moveTo>
                  <a:lnTo>
                    <a:pt x="6496101" y="0"/>
                  </a:lnTo>
                  <a:lnTo>
                    <a:pt x="6496101" y="2019205"/>
                  </a:lnTo>
                  <a:lnTo>
                    <a:pt x="0" y="201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231430" y="2707462"/>
            <a:ext cx="4976881" cy="4872076"/>
            <a:chOff x="0" y="0"/>
            <a:chExt cx="6635841" cy="6496101"/>
          </a:xfrm>
        </p:grpSpPr>
        <p:grpSp>
          <p:nvGrpSpPr>
            <p:cNvPr id="29" name="Group 29"/>
            <p:cNvGrpSpPr/>
            <p:nvPr/>
          </p:nvGrpSpPr>
          <p:grpSpPr>
            <a:xfrm>
              <a:off x="748185" y="0"/>
              <a:ext cx="5887656" cy="6496101"/>
              <a:chOff x="0" y="0"/>
              <a:chExt cx="1746182" cy="192663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 rot="-5400000">
              <a:off x="-2238448" y="2238448"/>
              <a:ext cx="6496101" cy="2019205"/>
            </a:xfrm>
            <a:custGeom>
              <a:avLst/>
              <a:gdLst/>
              <a:ahLst/>
              <a:cxnLst/>
              <a:rect l="l" t="t" r="r" b="b"/>
              <a:pathLst>
                <a:path w="6496101" h="2019205">
                  <a:moveTo>
                    <a:pt x="0" y="0"/>
                  </a:moveTo>
                  <a:lnTo>
                    <a:pt x="6496101" y="0"/>
                  </a:lnTo>
                  <a:lnTo>
                    <a:pt x="6496101" y="2019205"/>
                  </a:lnTo>
                  <a:lnTo>
                    <a:pt x="0" y="201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33014" y="3969616"/>
            <a:ext cx="3511920" cy="480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Maverick spend and poor contract compliance result in spend leakage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Supplier onboarding delays risk coverage and slows risk escalation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Slow escalation on emerging supplier risks due to fragmented data and manual checks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grpSp>
        <p:nvGrpSpPr>
          <p:cNvPr id="35" name="Group 35"/>
          <p:cNvGrpSpPr/>
          <p:nvPr/>
        </p:nvGrpSpPr>
        <p:grpSpPr>
          <a:xfrm rot="5400000">
            <a:off x="6927966" y="7338603"/>
            <a:ext cx="1447223" cy="481869"/>
            <a:chOff x="0" y="0"/>
            <a:chExt cx="297783" cy="9915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7783" cy="99150"/>
            </a:xfrm>
            <a:custGeom>
              <a:avLst/>
              <a:gdLst/>
              <a:ahLst/>
              <a:cxnLst/>
              <a:rect l="l" t="t" r="r" b="b"/>
              <a:pathLst>
                <a:path w="297783" h="99150">
                  <a:moveTo>
                    <a:pt x="49575" y="0"/>
                  </a:moveTo>
                  <a:lnTo>
                    <a:pt x="248208" y="0"/>
                  </a:lnTo>
                  <a:cubicBezTo>
                    <a:pt x="261356" y="0"/>
                    <a:pt x="273965" y="5223"/>
                    <a:pt x="283262" y="14520"/>
                  </a:cubicBezTo>
                  <a:cubicBezTo>
                    <a:pt x="292560" y="23817"/>
                    <a:pt x="297783" y="36427"/>
                    <a:pt x="297783" y="49575"/>
                  </a:cubicBezTo>
                  <a:lnTo>
                    <a:pt x="297783" y="49575"/>
                  </a:lnTo>
                  <a:cubicBezTo>
                    <a:pt x="297783" y="76955"/>
                    <a:pt x="275587" y="99150"/>
                    <a:pt x="248208" y="99150"/>
                  </a:cubicBezTo>
                  <a:lnTo>
                    <a:pt x="49575" y="99150"/>
                  </a:lnTo>
                  <a:cubicBezTo>
                    <a:pt x="36427" y="99150"/>
                    <a:pt x="23817" y="93927"/>
                    <a:pt x="14520" y="84630"/>
                  </a:cubicBezTo>
                  <a:cubicBezTo>
                    <a:pt x="5223" y="75333"/>
                    <a:pt x="0" y="62723"/>
                    <a:pt x="0" y="49575"/>
                  </a:cubicBezTo>
                  <a:lnTo>
                    <a:pt x="0" y="49575"/>
                  </a:lnTo>
                  <a:cubicBezTo>
                    <a:pt x="0" y="36427"/>
                    <a:pt x="5223" y="23817"/>
                    <a:pt x="14520" y="14520"/>
                  </a:cubicBezTo>
                  <a:cubicBezTo>
                    <a:pt x="23817" y="5223"/>
                    <a:pt x="36427" y="0"/>
                    <a:pt x="49575" y="0"/>
                  </a:cubicBezTo>
                  <a:close/>
                </a:path>
              </a:pathLst>
            </a:custGeom>
            <a:solidFill>
              <a:srgbClr val="FF6D00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97783" cy="146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28700" y="641350"/>
            <a:ext cx="84201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3. The Cost of inaction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60199" y="3969616"/>
            <a:ext cx="3511920" cy="506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Time spent chasing supplier data, documents, and approvals across systems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Duplicate supplier records and inconsistent data across ERP/Spreadsheets/SharePoint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Spreadsheet maintenance and manual reporting instead of real-time visibility.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Manual onboarding and re-approvals slow down vendor enablement (can take months)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254473" y="3206499"/>
            <a:ext cx="273198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Operational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704666" y="3206499"/>
            <a:ext cx="240788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Tactical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104150" y="3206499"/>
            <a:ext cx="240788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Strategic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423593" y="3969616"/>
            <a:ext cx="3511920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Reduced resilience to disruptions, impacting revenue and customer commitments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Slower innovation and growth with key suppliers due to limited collaboration and visibility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Harder to meet ESG and regulatory expectations without consistent supplier data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28700" y="1735912"/>
            <a:ext cx="9563100" cy="422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The Cost of poor SRM falls into three buckets</a:t>
            </a:r>
          </a:p>
        </p:txBody>
      </p:sp>
      <p:grpSp>
        <p:nvGrpSpPr>
          <p:cNvPr id="45" name="Group 45"/>
          <p:cNvGrpSpPr/>
          <p:nvPr/>
        </p:nvGrpSpPr>
        <p:grpSpPr>
          <a:xfrm rot="5400000">
            <a:off x="12318036" y="7272270"/>
            <a:ext cx="1447223" cy="481869"/>
            <a:chOff x="0" y="0"/>
            <a:chExt cx="297783" cy="9915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97783" cy="99150"/>
            </a:xfrm>
            <a:custGeom>
              <a:avLst/>
              <a:gdLst/>
              <a:ahLst/>
              <a:cxnLst/>
              <a:rect l="l" t="t" r="r" b="b"/>
              <a:pathLst>
                <a:path w="297783" h="99150">
                  <a:moveTo>
                    <a:pt x="49575" y="0"/>
                  </a:moveTo>
                  <a:lnTo>
                    <a:pt x="248208" y="0"/>
                  </a:lnTo>
                  <a:cubicBezTo>
                    <a:pt x="261356" y="0"/>
                    <a:pt x="273965" y="5223"/>
                    <a:pt x="283262" y="14520"/>
                  </a:cubicBezTo>
                  <a:cubicBezTo>
                    <a:pt x="292560" y="23817"/>
                    <a:pt x="297783" y="36427"/>
                    <a:pt x="297783" y="49575"/>
                  </a:cubicBezTo>
                  <a:lnTo>
                    <a:pt x="297783" y="49575"/>
                  </a:lnTo>
                  <a:cubicBezTo>
                    <a:pt x="297783" y="76955"/>
                    <a:pt x="275587" y="99150"/>
                    <a:pt x="248208" y="99150"/>
                  </a:cubicBezTo>
                  <a:lnTo>
                    <a:pt x="49575" y="99150"/>
                  </a:lnTo>
                  <a:cubicBezTo>
                    <a:pt x="36427" y="99150"/>
                    <a:pt x="23817" y="93927"/>
                    <a:pt x="14520" y="84630"/>
                  </a:cubicBezTo>
                  <a:cubicBezTo>
                    <a:pt x="5223" y="75333"/>
                    <a:pt x="0" y="62723"/>
                    <a:pt x="0" y="49575"/>
                  </a:cubicBezTo>
                  <a:lnTo>
                    <a:pt x="0" y="49575"/>
                  </a:lnTo>
                  <a:cubicBezTo>
                    <a:pt x="0" y="36427"/>
                    <a:pt x="5223" y="23817"/>
                    <a:pt x="14520" y="14520"/>
                  </a:cubicBezTo>
                  <a:cubicBezTo>
                    <a:pt x="23817" y="5223"/>
                    <a:pt x="36427" y="0"/>
                    <a:pt x="49575" y="0"/>
                  </a:cubicBezTo>
                  <a:close/>
                </a:path>
              </a:pathLst>
            </a:custGeom>
            <a:solidFill>
              <a:srgbClr val="3C2A19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297783" cy="146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3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5400000">
            <a:off x="1541715" y="7338603"/>
            <a:ext cx="1447223" cy="481869"/>
            <a:chOff x="0" y="0"/>
            <a:chExt cx="297783" cy="9915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97783" cy="99150"/>
            </a:xfrm>
            <a:custGeom>
              <a:avLst/>
              <a:gdLst/>
              <a:ahLst/>
              <a:cxnLst/>
              <a:rect l="l" t="t" r="r" b="b"/>
              <a:pathLst>
                <a:path w="297783" h="99150">
                  <a:moveTo>
                    <a:pt x="49575" y="0"/>
                  </a:moveTo>
                  <a:lnTo>
                    <a:pt x="248208" y="0"/>
                  </a:lnTo>
                  <a:cubicBezTo>
                    <a:pt x="261356" y="0"/>
                    <a:pt x="273965" y="5223"/>
                    <a:pt x="283262" y="14520"/>
                  </a:cubicBezTo>
                  <a:cubicBezTo>
                    <a:pt x="292560" y="23817"/>
                    <a:pt x="297783" y="36427"/>
                    <a:pt x="297783" y="49575"/>
                  </a:cubicBezTo>
                  <a:lnTo>
                    <a:pt x="297783" y="49575"/>
                  </a:lnTo>
                  <a:cubicBezTo>
                    <a:pt x="297783" y="76955"/>
                    <a:pt x="275587" y="99150"/>
                    <a:pt x="248208" y="99150"/>
                  </a:cubicBezTo>
                  <a:lnTo>
                    <a:pt x="49575" y="99150"/>
                  </a:lnTo>
                  <a:cubicBezTo>
                    <a:pt x="36427" y="99150"/>
                    <a:pt x="23817" y="93927"/>
                    <a:pt x="14520" y="84630"/>
                  </a:cubicBezTo>
                  <a:cubicBezTo>
                    <a:pt x="5223" y="75333"/>
                    <a:pt x="0" y="62723"/>
                    <a:pt x="0" y="49575"/>
                  </a:cubicBezTo>
                  <a:lnTo>
                    <a:pt x="0" y="49575"/>
                  </a:lnTo>
                  <a:cubicBezTo>
                    <a:pt x="0" y="36427"/>
                    <a:pt x="5223" y="23817"/>
                    <a:pt x="14520" y="14520"/>
                  </a:cubicBezTo>
                  <a:cubicBezTo>
                    <a:pt x="23817" y="5223"/>
                    <a:pt x="36427" y="0"/>
                    <a:pt x="49575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297783" cy="146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3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2908926" y="7056659"/>
            <a:ext cx="3242072" cy="779740"/>
            <a:chOff x="0" y="0"/>
            <a:chExt cx="667093" cy="16044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67093" cy="160440"/>
            </a:xfrm>
            <a:custGeom>
              <a:avLst/>
              <a:gdLst/>
              <a:ahLst/>
              <a:cxnLst/>
              <a:rect l="l" t="t" r="r" b="b"/>
              <a:pathLst>
                <a:path w="667093" h="160440">
                  <a:moveTo>
                    <a:pt x="20521" y="0"/>
                  </a:moveTo>
                  <a:lnTo>
                    <a:pt x="646572" y="0"/>
                  </a:lnTo>
                  <a:cubicBezTo>
                    <a:pt x="657905" y="0"/>
                    <a:pt x="667093" y="9188"/>
                    <a:pt x="667093" y="20521"/>
                  </a:cubicBezTo>
                  <a:lnTo>
                    <a:pt x="667093" y="139919"/>
                  </a:lnTo>
                  <a:cubicBezTo>
                    <a:pt x="667093" y="151253"/>
                    <a:pt x="657905" y="160440"/>
                    <a:pt x="646572" y="160440"/>
                  </a:cubicBezTo>
                  <a:lnTo>
                    <a:pt x="20521" y="160440"/>
                  </a:lnTo>
                  <a:cubicBezTo>
                    <a:pt x="9188" y="160440"/>
                    <a:pt x="0" y="151253"/>
                    <a:pt x="0" y="139919"/>
                  </a:cubicBezTo>
                  <a:lnTo>
                    <a:pt x="0" y="20521"/>
                  </a:lnTo>
                  <a:cubicBezTo>
                    <a:pt x="0" y="9188"/>
                    <a:pt x="9188" y="0"/>
                    <a:pt x="20521" y="0"/>
                  </a:cubicBez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19050"/>
              <a:ext cx="667093" cy="17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46% of supply chain leaders cite siloed data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as a barrier (McKinsey 2024)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264227" y="6267394"/>
            <a:ext cx="3242072" cy="779740"/>
            <a:chOff x="0" y="0"/>
            <a:chExt cx="667093" cy="1604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67093" cy="160440"/>
            </a:xfrm>
            <a:custGeom>
              <a:avLst/>
              <a:gdLst/>
              <a:ahLst/>
              <a:cxnLst/>
              <a:rect l="l" t="t" r="r" b="b"/>
              <a:pathLst>
                <a:path w="667093" h="160440">
                  <a:moveTo>
                    <a:pt x="20521" y="0"/>
                  </a:moveTo>
                  <a:lnTo>
                    <a:pt x="646572" y="0"/>
                  </a:lnTo>
                  <a:cubicBezTo>
                    <a:pt x="657905" y="0"/>
                    <a:pt x="667093" y="9188"/>
                    <a:pt x="667093" y="20521"/>
                  </a:cubicBezTo>
                  <a:lnTo>
                    <a:pt x="667093" y="139919"/>
                  </a:lnTo>
                  <a:cubicBezTo>
                    <a:pt x="667093" y="151253"/>
                    <a:pt x="657905" y="160440"/>
                    <a:pt x="646572" y="160440"/>
                  </a:cubicBezTo>
                  <a:lnTo>
                    <a:pt x="20521" y="160440"/>
                  </a:lnTo>
                  <a:cubicBezTo>
                    <a:pt x="9188" y="160440"/>
                    <a:pt x="0" y="151253"/>
                    <a:pt x="0" y="139919"/>
                  </a:cubicBezTo>
                  <a:lnTo>
                    <a:pt x="0" y="20521"/>
                  </a:lnTo>
                  <a:cubicBezTo>
                    <a:pt x="0" y="9188"/>
                    <a:pt x="9188" y="0"/>
                    <a:pt x="20521" y="0"/>
                  </a:cubicBezTo>
                  <a:close/>
                </a:path>
              </a:pathLst>
            </a:custGeom>
            <a:solidFill>
              <a:srgbClr val="FF6D00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19050"/>
              <a:ext cx="667093" cy="17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Supplier onboarding can take 6 months, delaying risk coverage (ISM 2025)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264227" y="4635680"/>
            <a:ext cx="3242072" cy="779740"/>
            <a:chOff x="0" y="0"/>
            <a:chExt cx="667093" cy="1604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67093" cy="160440"/>
            </a:xfrm>
            <a:custGeom>
              <a:avLst/>
              <a:gdLst/>
              <a:ahLst/>
              <a:cxnLst/>
              <a:rect l="l" t="t" r="r" b="b"/>
              <a:pathLst>
                <a:path w="667093" h="160440">
                  <a:moveTo>
                    <a:pt x="20521" y="0"/>
                  </a:moveTo>
                  <a:lnTo>
                    <a:pt x="646572" y="0"/>
                  </a:lnTo>
                  <a:cubicBezTo>
                    <a:pt x="657905" y="0"/>
                    <a:pt x="667093" y="9188"/>
                    <a:pt x="667093" y="20521"/>
                  </a:cubicBezTo>
                  <a:lnTo>
                    <a:pt x="667093" y="139919"/>
                  </a:lnTo>
                  <a:cubicBezTo>
                    <a:pt x="667093" y="151253"/>
                    <a:pt x="657905" y="160440"/>
                    <a:pt x="646572" y="160440"/>
                  </a:cubicBezTo>
                  <a:lnTo>
                    <a:pt x="20521" y="160440"/>
                  </a:lnTo>
                  <a:cubicBezTo>
                    <a:pt x="9188" y="160440"/>
                    <a:pt x="0" y="151253"/>
                    <a:pt x="0" y="139919"/>
                  </a:cubicBezTo>
                  <a:lnTo>
                    <a:pt x="0" y="20521"/>
                  </a:lnTo>
                  <a:cubicBezTo>
                    <a:pt x="0" y="9188"/>
                    <a:pt x="9188" y="0"/>
                    <a:pt x="20521" y="0"/>
                  </a:cubicBezTo>
                  <a:close/>
                </a:path>
              </a:pathLst>
            </a:custGeom>
            <a:solidFill>
              <a:srgbClr val="FF6D00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19050"/>
              <a:ext cx="667093" cy="17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60% more savings are lost due to maverick spend and poor contract compliance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(Hackett 2025)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3666215" y="4881646"/>
            <a:ext cx="3242072" cy="779740"/>
            <a:chOff x="0" y="0"/>
            <a:chExt cx="667093" cy="16044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67093" cy="160440"/>
            </a:xfrm>
            <a:custGeom>
              <a:avLst/>
              <a:gdLst/>
              <a:ahLst/>
              <a:cxnLst/>
              <a:rect l="l" t="t" r="r" b="b"/>
              <a:pathLst>
                <a:path w="667093" h="160440">
                  <a:moveTo>
                    <a:pt x="20521" y="0"/>
                  </a:moveTo>
                  <a:lnTo>
                    <a:pt x="646572" y="0"/>
                  </a:lnTo>
                  <a:cubicBezTo>
                    <a:pt x="657905" y="0"/>
                    <a:pt x="667093" y="9188"/>
                    <a:pt x="667093" y="20521"/>
                  </a:cubicBezTo>
                  <a:lnTo>
                    <a:pt x="667093" y="139919"/>
                  </a:lnTo>
                  <a:cubicBezTo>
                    <a:pt x="667093" y="151253"/>
                    <a:pt x="657905" y="160440"/>
                    <a:pt x="646572" y="160440"/>
                  </a:cubicBezTo>
                  <a:lnTo>
                    <a:pt x="20521" y="160440"/>
                  </a:lnTo>
                  <a:cubicBezTo>
                    <a:pt x="9188" y="160440"/>
                    <a:pt x="0" y="151253"/>
                    <a:pt x="0" y="139919"/>
                  </a:cubicBezTo>
                  <a:lnTo>
                    <a:pt x="0" y="20521"/>
                  </a:lnTo>
                  <a:cubicBezTo>
                    <a:pt x="0" y="9188"/>
                    <a:pt x="9188" y="0"/>
                    <a:pt x="20521" y="0"/>
                  </a:cubicBezTo>
                  <a:close/>
                </a:path>
              </a:pathLst>
            </a:custGeom>
            <a:solidFill>
              <a:srgbClr val="3C2A19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19050"/>
              <a:ext cx="667093" cy="17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Companies lose 6-10% of annual revenue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due to supply chain disruptions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i="1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(The Economist 2024)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07462"/>
            <a:ext cx="5111436" cy="5003797"/>
            <a:chOff x="0" y="0"/>
            <a:chExt cx="6815248" cy="6671730"/>
          </a:xfrm>
        </p:grpSpPr>
        <p:grpSp>
          <p:nvGrpSpPr>
            <p:cNvPr id="3" name="Group 3"/>
            <p:cNvGrpSpPr/>
            <p:nvPr/>
          </p:nvGrpSpPr>
          <p:grpSpPr>
            <a:xfrm>
              <a:off x="768413" y="0"/>
              <a:ext cx="6046835" cy="6671730"/>
              <a:chOff x="0" y="0"/>
              <a:chExt cx="1746182" cy="19266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-2298967" y="2298967"/>
              <a:ext cx="6671730" cy="2073796"/>
            </a:xfrm>
            <a:custGeom>
              <a:avLst/>
              <a:gdLst/>
              <a:ahLst/>
              <a:cxnLst/>
              <a:rect l="l" t="t" r="r" b="b"/>
              <a:pathLst>
                <a:path w="6671730" h="2073796">
                  <a:moveTo>
                    <a:pt x="0" y="0"/>
                  </a:moveTo>
                  <a:lnTo>
                    <a:pt x="6671730" y="0"/>
                  </a:lnTo>
                  <a:lnTo>
                    <a:pt x="6671730" y="2073796"/>
                  </a:lnTo>
                  <a:lnTo>
                    <a:pt x="0" y="207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235331" y="3083105"/>
            <a:ext cx="4757332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Higher operating cost (manual admin, duplicated work).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Risk exposure (missed expiries, incomplete due diligence).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Slower decisions (no consolidated view for leadership).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Hard to scale governance and ESG reporting requirements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64791" y="2707462"/>
            <a:ext cx="5111436" cy="5003797"/>
            <a:chOff x="0" y="0"/>
            <a:chExt cx="6815248" cy="6671730"/>
          </a:xfrm>
        </p:grpSpPr>
        <p:grpSp>
          <p:nvGrpSpPr>
            <p:cNvPr id="9" name="Group 9"/>
            <p:cNvGrpSpPr/>
            <p:nvPr/>
          </p:nvGrpSpPr>
          <p:grpSpPr>
            <a:xfrm>
              <a:off x="768413" y="0"/>
              <a:ext cx="6046835" cy="6671730"/>
              <a:chOff x="0" y="0"/>
              <a:chExt cx="1746182" cy="19266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5400000">
              <a:off x="-2298967" y="2298967"/>
              <a:ext cx="6671730" cy="2073796"/>
            </a:xfrm>
            <a:custGeom>
              <a:avLst/>
              <a:gdLst/>
              <a:ahLst/>
              <a:cxnLst/>
              <a:rect l="l" t="t" r="r" b="b"/>
              <a:pathLst>
                <a:path w="6671730" h="2073796">
                  <a:moveTo>
                    <a:pt x="0" y="0"/>
                  </a:moveTo>
                  <a:lnTo>
                    <a:pt x="6671730" y="0"/>
                  </a:lnTo>
                  <a:lnTo>
                    <a:pt x="6671730" y="2073796"/>
                  </a:lnTo>
                  <a:lnTo>
                    <a:pt x="0" y="207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096875" y="2707462"/>
            <a:ext cx="5111436" cy="5003797"/>
            <a:chOff x="0" y="0"/>
            <a:chExt cx="6815248" cy="6671730"/>
          </a:xfrm>
        </p:grpSpPr>
        <p:grpSp>
          <p:nvGrpSpPr>
            <p:cNvPr id="14" name="Group 14"/>
            <p:cNvGrpSpPr/>
            <p:nvPr/>
          </p:nvGrpSpPr>
          <p:grpSpPr>
            <a:xfrm>
              <a:off x="768413" y="0"/>
              <a:ext cx="6046835" cy="6671730"/>
              <a:chOff x="0" y="0"/>
              <a:chExt cx="1746182" cy="192663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-5400000">
              <a:off x="-2298967" y="2298967"/>
              <a:ext cx="6671730" cy="2073796"/>
            </a:xfrm>
            <a:custGeom>
              <a:avLst/>
              <a:gdLst/>
              <a:ahLst/>
              <a:cxnLst/>
              <a:rect l="l" t="t" r="r" b="b"/>
              <a:pathLst>
                <a:path w="6671730" h="2073796">
                  <a:moveTo>
                    <a:pt x="0" y="0"/>
                  </a:moveTo>
                  <a:lnTo>
                    <a:pt x="6671730" y="0"/>
                  </a:lnTo>
                  <a:lnTo>
                    <a:pt x="6671730" y="2073796"/>
                  </a:lnTo>
                  <a:lnTo>
                    <a:pt x="0" y="207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641350"/>
            <a:ext cx="148209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3. Cost of inaction - Example calculations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5432" y="3969616"/>
            <a:ext cx="3453559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Manual Inefficiency 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&amp; Time Wasted:</a:t>
            </a:r>
          </a:p>
          <a:p>
            <a:pPr algn="l">
              <a:lnSpc>
                <a:spcPts val="2100"/>
              </a:lnSpc>
            </a:pPr>
            <a:endParaRPr lang="en-US" sz="1500" b="1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+30% FTE with manual SRM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€70 000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(FTE salary) x 20 (employees)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= </a:t>
            </a: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€1 400 000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(total cost)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x 30% (inefficiency)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= </a:t>
            </a: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€420 000 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(Annual COI)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96664" y="3206499"/>
            <a:ext cx="273198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Operational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50414" y="3206499"/>
            <a:ext cx="24078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Tactical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46341" y="3206499"/>
            <a:ext cx="24078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Strategic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71218" y="3969616"/>
            <a:ext cx="351192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Companies with structured SRM processes see a 20–30% drop in supply chain disruptions and quality issues.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Example: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If a disruption costs </a:t>
            </a: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€100,000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per incident, reducing just two events/year saves </a:t>
            </a: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€200,000–€300,000.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FF6D00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8700" y="1735912"/>
            <a:ext cx="8304715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Edit this example COI calculation with your own numbers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26" name="TextBox 26"/>
          <p:cNvSpPr txBox="1"/>
          <p:nvPr/>
        </p:nvSpPr>
        <p:spPr>
          <a:xfrm>
            <a:off x="7898395" y="3969616"/>
            <a:ext cx="3511920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Savings leakage from maverick spend + poor compliance</a:t>
            </a:r>
          </a:p>
          <a:p>
            <a:pPr algn="l">
              <a:lnSpc>
                <a:spcPts val="2100"/>
              </a:lnSpc>
            </a:pPr>
            <a:endParaRPr lang="en-US" sz="1500" b="1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€50 000 000 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(annual addressable spend)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x 2 (leakage %)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= </a:t>
            </a:r>
            <a:r>
              <a:rPr lang="en-US" sz="1500">
                <a:solidFill>
                  <a:srgbClr val="FF6D00"/>
                </a:solidFill>
                <a:latin typeface="Syne"/>
                <a:ea typeface="Syne"/>
                <a:cs typeface="Syne"/>
                <a:sym typeface="Syne"/>
              </a:rPr>
              <a:t>€1 000 000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(Annual COI)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3" name="Freeform 3"/>
          <p:cNvSpPr/>
          <p:nvPr/>
        </p:nvSpPr>
        <p:spPr>
          <a:xfrm>
            <a:off x="1935537" y="2211860"/>
            <a:ext cx="13708378" cy="7710963"/>
          </a:xfrm>
          <a:custGeom>
            <a:avLst/>
            <a:gdLst/>
            <a:ahLst/>
            <a:cxnLst/>
            <a:rect l="l" t="t" r="r" b="b"/>
            <a:pathLst>
              <a:path w="13708378" h="7710963">
                <a:moveTo>
                  <a:pt x="0" y="0"/>
                </a:moveTo>
                <a:lnTo>
                  <a:pt x="13708378" y="0"/>
                </a:lnTo>
                <a:lnTo>
                  <a:pt x="13708378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grpSp>
        <p:nvGrpSpPr>
          <p:cNvPr id="4" name="Group 4"/>
          <p:cNvGrpSpPr/>
          <p:nvPr/>
        </p:nvGrpSpPr>
        <p:grpSpPr>
          <a:xfrm>
            <a:off x="7298630" y="3652405"/>
            <a:ext cx="2982191" cy="955964"/>
            <a:chOff x="0" y="0"/>
            <a:chExt cx="785433" cy="2517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5433" cy="251776"/>
            </a:xfrm>
            <a:custGeom>
              <a:avLst/>
              <a:gdLst/>
              <a:ahLst/>
              <a:cxnLst/>
              <a:rect l="l" t="t" r="r" b="b"/>
              <a:pathLst>
                <a:path w="785433" h="251776">
                  <a:moveTo>
                    <a:pt x="125888" y="0"/>
                  </a:moveTo>
                  <a:lnTo>
                    <a:pt x="659545" y="0"/>
                  </a:lnTo>
                  <a:cubicBezTo>
                    <a:pt x="692932" y="0"/>
                    <a:pt x="724953" y="13263"/>
                    <a:pt x="748561" y="36872"/>
                  </a:cubicBezTo>
                  <a:cubicBezTo>
                    <a:pt x="772170" y="60480"/>
                    <a:pt x="785433" y="92501"/>
                    <a:pt x="785433" y="125888"/>
                  </a:cubicBezTo>
                  <a:lnTo>
                    <a:pt x="785433" y="125888"/>
                  </a:lnTo>
                  <a:cubicBezTo>
                    <a:pt x="785433" y="195414"/>
                    <a:pt x="729071" y="251776"/>
                    <a:pt x="659545" y="251776"/>
                  </a:cubicBezTo>
                  <a:lnTo>
                    <a:pt x="125888" y="251776"/>
                  </a:lnTo>
                  <a:cubicBezTo>
                    <a:pt x="56362" y="251776"/>
                    <a:pt x="0" y="195414"/>
                    <a:pt x="0" y="125888"/>
                  </a:cubicBezTo>
                  <a:lnTo>
                    <a:pt x="0" y="125888"/>
                  </a:lnTo>
                  <a:cubicBezTo>
                    <a:pt x="0" y="56362"/>
                    <a:pt x="56362" y="0"/>
                    <a:pt x="125888" y="0"/>
                  </a:cubicBezTo>
                  <a:close/>
                </a:path>
              </a:pathLst>
            </a:custGeom>
            <a:solidFill>
              <a:srgbClr val="351654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785433" cy="299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68781" y="8907367"/>
            <a:ext cx="564925" cy="782805"/>
            <a:chOff x="0" y="0"/>
            <a:chExt cx="148787" cy="2061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787" cy="206171"/>
            </a:xfrm>
            <a:custGeom>
              <a:avLst/>
              <a:gdLst/>
              <a:ahLst/>
              <a:cxnLst/>
              <a:rect l="l" t="t" r="r" b="b"/>
              <a:pathLst>
                <a:path w="148787" h="206171">
                  <a:moveTo>
                    <a:pt x="0" y="0"/>
                  </a:moveTo>
                  <a:lnTo>
                    <a:pt x="148787" y="0"/>
                  </a:lnTo>
                  <a:lnTo>
                    <a:pt x="148787" y="206171"/>
                  </a:lnTo>
                  <a:lnTo>
                    <a:pt x="0" y="206171"/>
                  </a:ln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48787" cy="253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641350"/>
            <a:ext cx="106299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4. Our Target State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572655"/>
            <a:ext cx="1552205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A dedicated SRM Suite that consolidates supplier data, workflows, and insights while integrating with our existing systems.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07119" y="3854132"/>
            <a:ext cx="2565213" cy="67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1"/>
              </a:lnSpc>
            </a:pPr>
            <a:r>
              <a:rPr lang="en-US" sz="3886" b="1">
                <a:solidFill>
                  <a:srgbClr val="FFFFFF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SRM Suite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275242" y="9298769"/>
            <a:ext cx="2385774" cy="391402"/>
            <a:chOff x="0" y="0"/>
            <a:chExt cx="628352" cy="1030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8352" cy="103085"/>
            </a:xfrm>
            <a:custGeom>
              <a:avLst/>
              <a:gdLst/>
              <a:ahLst/>
              <a:cxnLst/>
              <a:rect l="l" t="t" r="r" b="b"/>
              <a:pathLst>
                <a:path w="628352" h="103085">
                  <a:moveTo>
                    <a:pt x="0" y="0"/>
                  </a:moveTo>
                  <a:lnTo>
                    <a:pt x="628352" y="0"/>
                  </a:lnTo>
                  <a:lnTo>
                    <a:pt x="628352" y="103085"/>
                  </a:lnTo>
                  <a:lnTo>
                    <a:pt x="0" y="103085"/>
                  </a:lnTo>
                  <a:close/>
                </a:path>
              </a:pathLst>
            </a:custGeom>
            <a:solidFill>
              <a:srgbClr val="4F3872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28352" cy="150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7253" y="3053538"/>
            <a:ext cx="5045863" cy="4939605"/>
            <a:chOff x="0" y="0"/>
            <a:chExt cx="6727817" cy="6586140"/>
          </a:xfrm>
        </p:grpSpPr>
        <p:grpSp>
          <p:nvGrpSpPr>
            <p:cNvPr id="3" name="Group 3"/>
            <p:cNvGrpSpPr/>
            <p:nvPr/>
          </p:nvGrpSpPr>
          <p:grpSpPr>
            <a:xfrm>
              <a:off x="758555" y="0"/>
              <a:ext cx="5969262" cy="6586140"/>
              <a:chOff x="0" y="0"/>
              <a:chExt cx="1746182" cy="19266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-2269474" y="2269474"/>
              <a:ext cx="6586140" cy="2047192"/>
            </a:xfrm>
            <a:custGeom>
              <a:avLst/>
              <a:gdLst/>
              <a:ahLst/>
              <a:cxnLst/>
              <a:rect l="l" t="t" r="r" b="b"/>
              <a:pathLst>
                <a:path w="6586140" h="2047192">
                  <a:moveTo>
                    <a:pt x="0" y="0"/>
                  </a:moveTo>
                  <a:lnTo>
                    <a:pt x="6586140" y="0"/>
                  </a:lnTo>
                  <a:lnTo>
                    <a:pt x="6586140" y="2047192"/>
                  </a:lnTo>
                  <a:lnTo>
                    <a:pt x="0" y="204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235331" y="3083105"/>
            <a:ext cx="4757332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Higher operating cost (manual admin, duplicated work).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Risk exposure (missed expiries, incomplete due diligence).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Slower decisions (no consolidated view for leadership).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Hard to scale governance and ESG reporting requirements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752323" y="3053538"/>
            <a:ext cx="5045863" cy="4939605"/>
            <a:chOff x="0" y="0"/>
            <a:chExt cx="6727817" cy="6586140"/>
          </a:xfrm>
        </p:grpSpPr>
        <p:grpSp>
          <p:nvGrpSpPr>
            <p:cNvPr id="9" name="Group 9"/>
            <p:cNvGrpSpPr/>
            <p:nvPr/>
          </p:nvGrpSpPr>
          <p:grpSpPr>
            <a:xfrm>
              <a:off x="758555" y="0"/>
              <a:ext cx="5969262" cy="6586140"/>
              <a:chOff x="0" y="0"/>
              <a:chExt cx="1746182" cy="19266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5400000">
              <a:off x="-2269474" y="2269474"/>
              <a:ext cx="6586140" cy="2047192"/>
            </a:xfrm>
            <a:custGeom>
              <a:avLst/>
              <a:gdLst/>
              <a:ahLst/>
              <a:cxnLst/>
              <a:rect l="l" t="t" r="r" b="b"/>
              <a:pathLst>
                <a:path w="6586140" h="2047192">
                  <a:moveTo>
                    <a:pt x="0" y="0"/>
                  </a:moveTo>
                  <a:lnTo>
                    <a:pt x="6586140" y="0"/>
                  </a:lnTo>
                  <a:lnTo>
                    <a:pt x="6586140" y="2047192"/>
                  </a:lnTo>
                  <a:lnTo>
                    <a:pt x="0" y="204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13437" y="3053538"/>
            <a:ext cx="5045863" cy="4939605"/>
            <a:chOff x="0" y="0"/>
            <a:chExt cx="6727817" cy="6586140"/>
          </a:xfrm>
        </p:grpSpPr>
        <p:grpSp>
          <p:nvGrpSpPr>
            <p:cNvPr id="14" name="Group 14"/>
            <p:cNvGrpSpPr/>
            <p:nvPr/>
          </p:nvGrpSpPr>
          <p:grpSpPr>
            <a:xfrm>
              <a:off x="758555" y="0"/>
              <a:ext cx="5969262" cy="6586140"/>
              <a:chOff x="0" y="0"/>
              <a:chExt cx="1746182" cy="192663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46182" cy="1926637"/>
              </a:xfrm>
              <a:custGeom>
                <a:avLst/>
                <a:gdLst/>
                <a:ahLst/>
                <a:cxnLst/>
                <a:rect l="l" t="t" r="r" b="b"/>
                <a:pathLst>
                  <a:path w="1746182" h="1926637">
                    <a:moveTo>
                      <a:pt x="59553" y="0"/>
                    </a:moveTo>
                    <a:lnTo>
                      <a:pt x="1686629" y="0"/>
                    </a:lnTo>
                    <a:cubicBezTo>
                      <a:pt x="1719519" y="0"/>
                      <a:pt x="1746182" y="26663"/>
                      <a:pt x="1746182" y="59553"/>
                    </a:cubicBezTo>
                    <a:lnTo>
                      <a:pt x="1746182" y="1867084"/>
                    </a:lnTo>
                    <a:cubicBezTo>
                      <a:pt x="1746182" y="1899974"/>
                      <a:pt x="1719519" y="1926637"/>
                      <a:pt x="1686629" y="1926637"/>
                    </a:cubicBezTo>
                    <a:lnTo>
                      <a:pt x="59553" y="1926637"/>
                    </a:lnTo>
                    <a:cubicBezTo>
                      <a:pt x="43758" y="1926637"/>
                      <a:pt x="28611" y="1920363"/>
                      <a:pt x="17443" y="1909195"/>
                    </a:cubicBezTo>
                    <a:cubicBezTo>
                      <a:pt x="6274" y="1898026"/>
                      <a:pt x="0" y="1882878"/>
                      <a:pt x="0" y="1867084"/>
                    </a:cubicBezTo>
                    <a:lnTo>
                      <a:pt x="0" y="59553"/>
                    </a:lnTo>
                    <a:cubicBezTo>
                      <a:pt x="0" y="26663"/>
                      <a:pt x="26663" y="0"/>
                      <a:pt x="59553" y="0"/>
                    </a:cubicBezTo>
                    <a:close/>
                  </a:path>
                </a:pathLst>
              </a:custGeom>
              <a:solidFill>
                <a:srgbClr val="EEE9F4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746182" cy="1955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-5400000">
              <a:off x="-2269474" y="2269474"/>
              <a:ext cx="6586140" cy="2047192"/>
            </a:xfrm>
            <a:custGeom>
              <a:avLst/>
              <a:gdLst/>
              <a:ahLst/>
              <a:cxnLst/>
              <a:rect l="l" t="t" r="r" b="b"/>
              <a:pathLst>
                <a:path w="6586140" h="2047192">
                  <a:moveTo>
                    <a:pt x="0" y="0"/>
                  </a:moveTo>
                  <a:lnTo>
                    <a:pt x="6586140" y="0"/>
                  </a:lnTo>
                  <a:lnTo>
                    <a:pt x="6586140" y="2047192"/>
                  </a:lnTo>
                  <a:lnTo>
                    <a:pt x="0" y="204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641350"/>
            <a:ext cx="119253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5. ROI &amp; Value Calculations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77021" y="4315691"/>
            <a:ext cx="3511920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Inputs needed: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Total annual procurement spend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Assumption: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Tail spend is ∼20% of total procurement spend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*</a:t>
            </a: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Estimated savings range: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3-5% of tail spend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Formula: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Total annual spend x 0,20 x (0,03-0,05) = annual savings on tail spend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87108" y="3552575"/>
            <a:ext cx="300947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Total Spend Savings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37301" y="3552575"/>
            <a:ext cx="24078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Time Savings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36786" y="3552575"/>
            <a:ext cx="24078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Audit Efficiency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61663" y="4315691"/>
            <a:ext cx="3511920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Inputs needed: 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Number of</a:t>
            </a: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 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supplier</a:t>
            </a: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 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audits per year &amp; avg. cost per audit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*</a:t>
            </a: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Estimated Savings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: ∼20% on audit costs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Formula: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Number of audits per year x avg. cost per audit x 20% = annual savings on audits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1735912"/>
            <a:ext cx="15146134" cy="87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Use the ROI model below as a template. Replace all bracketed values with your inputs. </a:t>
            </a:r>
          </a:p>
          <a:p>
            <a:pPr algn="l">
              <a:lnSpc>
                <a:spcPts val="3499"/>
              </a:lnSpc>
            </a:pPr>
            <a:r>
              <a:rPr lang="en-US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Or use this ROI-calculator: </a:t>
            </a:r>
            <a:r>
              <a:rPr lang="en-US" u="sng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  <a:hlinkClick r:id="rId8" tooltip="https://www.kodiakhub.com/srm-roi-calculator"/>
              </a:rPr>
              <a:t>https://www.kodiakhub.com/srm-roi-calculator 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26" name="TextBox 26"/>
          <p:cNvSpPr txBox="1"/>
          <p:nvPr/>
        </p:nvSpPr>
        <p:spPr>
          <a:xfrm>
            <a:off x="7969342" y="4315691"/>
            <a:ext cx="3511920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Inputs needed: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Number of supplier onboardings per month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Assumptions: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Companies spend on average 10-20 manual hours per onboarding. Avg. yearly salary is €70 000.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*</a:t>
            </a: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Estimated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% of automated tasks: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∼80% of manual work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Formula:</a:t>
            </a:r>
            <a:r>
              <a:rPr lang="en-US" sz="15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Onboardings per month × 12 × (10-20) × 80% × (€70 000 ÷ 1 920 h) = annual savings onboarding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287253" y="8153400"/>
            <a:ext cx="17076947" cy="2171700"/>
            <a:chOff x="0" y="0"/>
            <a:chExt cx="24010451" cy="267056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24010451" cy="2670560"/>
              <a:chOff x="0" y="0"/>
              <a:chExt cx="4742805" cy="52751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4742805" cy="527518"/>
              </a:xfrm>
              <a:custGeom>
                <a:avLst/>
                <a:gdLst/>
                <a:ahLst/>
                <a:cxnLst/>
                <a:rect l="l" t="t" r="r" b="b"/>
                <a:pathLst>
                  <a:path w="4742805" h="527518">
                    <a:moveTo>
                      <a:pt x="7739" y="0"/>
                    </a:moveTo>
                    <a:lnTo>
                      <a:pt x="4735066" y="0"/>
                    </a:lnTo>
                    <a:cubicBezTo>
                      <a:pt x="4739341" y="0"/>
                      <a:pt x="4742805" y="3465"/>
                      <a:pt x="4742805" y="7739"/>
                    </a:cubicBezTo>
                    <a:lnTo>
                      <a:pt x="4742805" y="519780"/>
                    </a:lnTo>
                    <a:cubicBezTo>
                      <a:pt x="4742805" y="524053"/>
                      <a:pt x="4739341" y="527518"/>
                      <a:pt x="4735066" y="527518"/>
                    </a:cubicBezTo>
                    <a:lnTo>
                      <a:pt x="7739" y="527518"/>
                    </a:lnTo>
                    <a:cubicBezTo>
                      <a:pt x="3465" y="527518"/>
                      <a:pt x="0" y="524053"/>
                      <a:pt x="0" y="519780"/>
                    </a:cubicBezTo>
                    <a:lnTo>
                      <a:pt x="0" y="7739"/>
                    </a:lnTo>
                    <a:cubicBezTo>
                      <a:pt x="0" y="3465"/>
                      <a:pt x="3465" y="0"/>
                      <a:pt x="7739" y="0"/>
                    </a:cubicBezTo>
                    <a:close/>
                  </a:path>
                </a:pathLst>
              </a:custGeom>
              <a:solidFill>
                <a:srgbClr val="4F3872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4742805" cy="5656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81253" y="553383"/>
              <a:ext cx="15792758" cy="152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dirty="0">
                  <a:solidFill>
                    <a:srgbClr val="F7F2EA"/>
                  </a:solidFill>
                  <a:latin typeface="Syne Bold"/>
                  <a:ea typeface="Syne Bold"/>
                  <a:cs typeface="Syne Bold"/>
                  <a:sym typeface="Syne Bold"/>
                </a:rPr>
                <a:t>Total estimated annual savings:</a:t>
              </a:r>
              <a:r>
                <a:rPr lang="en-US" sz="2199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 </a:t>
              </a:r>
              <a:r>
                <a:rPr lang="en-US" sz="2199" dirty="0">
                  <a:solidFill>
                    <a:srgbClr val="FF6D00"/>
                  </a:solidFill>
                  <a:latin typeface="Syne"/>
                  <a:ea typeface="Syne"/>
                  <a:cs typeface="Syne"/>
                  <a:sym typeface="Syne"/>
                </a:rPr>
                <a:t>[€X - €Y] </a:t>
              </a:r>
              <a:r>
                <a:rPr lang="en-US" sz="2199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         </a:t>
              </a:r>
            </a:p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dirty="0">
                  <a:solidFill>
                    <a:srgbClr val="F7F2EA"/>
                  </a:solidFill>
                  <a:latin typeface="Syne Bold"/>
                  <a:ea typeface="Syne Bold"/>
                  <a:cs typeface="Syne Bold"/>
                  <a:sym typeface="Syne Bold"/>
                </a:rPr>
                <a:t>Total Cost Year 1 for SRM software: </a:t>
              </a:r>
              <a:r>
                <a:rPr lang="en-US" sz="2199" dirty="0">
                  <a:solidFill>
                    <a:srgbClr val="FF6D00"/>
                  </a:solidFill>
                  <a:latin typeface="Syne"/>
                  <a:ea typeface="Syne"/>
                  <a:cs typeface="Syne"/>
                  <a:sym typeface="Syne"/>
                </a:rPr>
                <a:t>[€X]</a:t>
              </a:r>
              <a:r>
                <a:rPr lang="en-US" sz="2199" b="1" dirty="0">
                  <a:solidFill>
                    <a:srgbClr val="F7F2EA"/>
                  </a:solidFill>
                  <a:latin typeface="Syne Bold"/>
                  <a:ea typeface="Syne Bold"/>
                  <a:cs typeface="Syne Bold"/>
                  <a:sym typeface="Syne Bold"/>
                </a:rPr>
                <a:t> </a:t>
              </a:r>
            </a:p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dirty="0">
                  <a:solidFill>
                    <a:srgbClr val="F7F2EA"/>
                  </a:solidFill>
                  <a:latin typeface="Syne Bold"/>
                  <a:ea typeface="Syne Bold"/>
                  <a:cs typeface="Syne Bold"/>
                  <a:sym typeface="Syne Bold"/>
                </a:rPr>
                <a:t>Payback:</a:t>
              </a:r>
              <a:r>
                <a:rPr lang="en-US" sz="2199" dirty="0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 </a:t>
              </a:r>
              <a:r>
                <a:rPr lang="en-US" sz="2199" dirty="0">
                  <a:solidFill>
                    <a:srgbClr val="FF6D00"/>
                  </a:solidFill>
                  <a:latin typeface="Syne"/>
                  <a:ea typeface="Syne"/>
                  <a:cs typeface="Syne"/>
                  <a:sym typeface="Syne"/>
                </a:rPr>
                <a:t>[X] </a:t>
              </a:r>
              <a:r>
                <a:rPr lang="en-US" sz="2199" dirty="0">
                  <a:solidFill>
                    <a:srgbClr val="F7F2EA"/>
                  </a:solidFill>
                  <a:latin typeface="Syne"/>
                  <a:ea typeface="Syne"/>
                  <a:cs typeface="Syne"/>
                  <a:sym typeface="Syne"/>
                </a:rPr>
                <a:t>months 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249400" y="8801100"/>
            <a:ext cx="435121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199" dirty="0">
                <a:solidFill>
                  <a:srgbClr val="F7F2EA"/>
                </a:solidFill>
                <a:latin typeface="Syne"/>
                <a:ea typeface="Syne"/>
                <a:cs typeface="Syne"/>
                <a:sym typeface="Syne"/>
              </a:rPr>
              <a:t>*Estimations from customers of Kodiak Hub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22593" y="571500"/>
            <a:ext cx="436707" cy="436707"/>
          </a:xfrm>
          <a:custGeom>
            <a:avLst/>
            <a:gdLst/>
            <a:ahLst/>
            <a:cxnLst/>
            <a:rect l="l" t="t" r="r" b="b"/>
            <a:pathLst>
              <a:path w="436707" h="436707">
                <a:moveTo>
                  <a:pt x="0" y="0"/>
                </a:moveTo>
                <a:lnTo>
                  <a:pt x="436707" y="0"/>
                </a:lnTo>
                <a:lnTo>
                  <a:pt x="436707" y="436707"/>
                </a:lnTo>
                <a:lnTo>
                  <a:pt x="0" y="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sp>
        <p:nvSpPr>
          <p:cNvPr id="3" name="TextBox 3"/>
          <p:cNvSpPr txBox="1"/>
          <p:nvPr/>
        </p:nvSpPr>
        <p:spPr>
          <a:xfrm>
            <a:off x="1028700" y="641350"/>
            <a:ext cx="106299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6. Integration &amp; IT view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572655"/>
            <a:ext cx="1552205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How an SRM Suite fits the stack without a heavy digital transformation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057" y="2639895"/>
            <a:ext cx="8690022" cy="258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Integration principles</a:t>
            </a:r>
          </a:p>
          <a:p>
            <a:pPr algn="l">
              <a:lnSpc>
                <a:spcPts val="2519"/>
              </a:lnSpc>
            </a:pPr>
            <a:endParaRPr lang="en-US" sz="1999" b="1" dirty="0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387985" lvl="1" indent="-193675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The SRM Suite acts as the hub and supplier intelligence layer. It does not replace the ERP/P2P/S2P - it connects to them to consolidate supplier info, enrich it with risk/ESG, and feed insights back.</a:t>
            </a:r>
            <a:endParaRPr lang="en-US" sz="1799" dirty="0">
              <a:solidFill>
                <a:srgbClr val="3C2A19"/>
              </a:solidFill>
              <a:latin typeface="Syne"/>
              <a:ea typeface="Syne"/>
              <a:cs typeface="Syne"/>
            </a:endParaRPr>
          </a:p>
          <a:p>
            <a:pPr marL="387985" lvl="1" indent="-193675" algn="l">
              <a:lnSpc>
                <a:spcPts val="2519"/>
              </a:lnSpc>
              <a:buFont typeface="Arial"/>
              <a:buChar char="•"/>
            </a:pPr>
            <a:r>
              <a:rPr lang="en-US" sz="175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Keep supplier data </a:t>
            </a:r>
            <a:r>
              <a:rPr lang="en-US" sz="175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synchronized</a:t>
            </a:r>
            <a:r>
              <a:rPr lang="en-US" sz="175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so insights are usable across platforms.</a:t>
            </a:r>
            <a:endParaRPr lang="en-US" sz="1750" dirty="0">
              <a:solidFill>
                <a:srgbClr val="3C2A19"/>
              </a:solidFill>
              <a:latin typeface="Syne"/>
              <a:ea typeface="Syne"/>
              <a:cs typeface="Syne"/>
            </a:endParaRPr>
          </a:p>
          <a:p>
            <a:pPr marL="387985" lvl="1" indent="-193675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Modular rollout - start small and expand scope over time.</a:t>
            </a:r>
            <a:endParaRPr lang="en-US" sz="1799" dirty="0">
              <a:solidFill>
                <a:srgbClr val="3C2A19"/>
              </a:solidFill>
              <a:latin typeface="Syne"/>
              <a:ea typeface="Syne"/>
              <a:cs typeface="Syne"/>
            </a:endParaRPr>
          </a:p>
          <a:p>
            <a:pPr marL="387985" lvl="1" indent="-193675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Bring Your Own License for third-party risk and ESG data providers where relevant.</a:t>
            </a:r>
            <a:endParaRPr lang="en-US" sz="1799" dirty="0">
              <a:solidFill>
                <a:srgbClr val="3C2A19"/>
              </a:solidFill>
              <a:latin typeface="Syne"/>
              <a:ea typeface="Syne"/>
              <a:cs typeface="Syn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9057" y="5609588"/>
            <a:ext cx="8955383" cy="159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Typical data flows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999" b="1" dirty="0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In: supplier master, spend and contract metadata, category and org data.</a:t>
            </a: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In: risk and ESG data feeds as needed (BYOL or preferred providers).</a:t>
            </a: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Out: enriched supplier profiles, statuses, and insights pushed back where helpful.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9057" y="7636306"/>
            <a:ext cx="9760951" cy="9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Integration methods</a:t>
            </a:r>
          </a:p>
          <a:p>
            <a:pPr algn="l">
              <a:lnSpc>
                <a:spcPts val="2519"/>
              </a:lnSpc>
            </a:pPr>
            <a:endParaRPr lang="en-US" sz="1999" b="1" dirty="0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API/integration platforms | Message bus/Service bus | SFTP | Direct DB (SQL)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34787" y="2144375"/>
            <a:ext cx="5706159" cy="6741611"/>
            <a:chOff x="0" y="0"/>
            <a:chExt cx="7608213" cy="8988815"/>
          </a:xfrm>
        </p:grpSpPr>
        <p:grpSp>
          <p:nvGrpSpPr>
            <p:cNvPr id="9" name="Group 9"/>
            <p:cNvGrpSpPr/>
            <p:nvPr/>
          </p:nvGrpSpPr>
          <p:grpSpPr>
            <a:xfrm>
              <a:off x="2154261" y="2982393"/>
              <a:ext cx="3299692" cy="3027989"/>
              <a:chOff x="0" y="0"/>
              <a:chExt cx="651791" cy="59812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51791" cy="598121"/>
              </a:xfrm>
              <a:custGeom>
                <a:avLst/>
                <a:gdLst/>
                <a:ahLst/>
                <a:cxnLst/>
                <a:rect l="l" t="t" r="r" b="b"/>
                <a:pathLst>
                  <a:path w="651791" h="598121">
                    <a:moveTo>
                      <a:pt x="56310" y="0"/>
                    </a:moveTo>
                    <a:lnTo>
                      <a:pt x="595481" y="0"/>
                    </a:lnTo>
                    <a:cubicBezTo>
                      <a:pt x="610415" y="0"/>
                      <a:pt x="624738" y="5933"/>
                      <a:pt x="635298" y="16493"/>
                    </a:cubicBezTo>
                    <a:cubicBezTo>
                      <a:pt x="645858" y="27053"/>
                      <a:pt x="651791" y="41376"/>
                      <a:pt x="651791" y="56310"/>
                    </a:cubicBezTo>
                    <a:lnTo>
                      <a:pt x="651791" y="541811"/>
                    </a:lnTo>
                    <a:cubicBezTo>
                      <a:pt x="651791" y="572910"/>
                      <a:pt x="626580" y="598121"/>
                      <a:pt x="595481" y="598121"/>
                    </a:cubicBezTo>
                    <a:lnTo>
                      <a:pt x="56310" y="598121"/>
                    </a:lnTo>
                    <a:cubicBezTo>
                      <a:pt x="25211" y="598121"/>
                      <a:pt x="0" y="572910"/>
                      <a:pt x="0" y="541811"/>
                    </a:cubicBezTo>
                    <a:lnTo>
                      <a:pt x="0" y="56310"/>
                    </a:lnTo>
                    <a:cubicBezTo>
                      <a:pt x="0" y="25211"/>
                      <a:pt x="25211" y="0"/>
                      <a:pt x="56310" y="0"/>
                    </a:cubicBezTo>
                    <a:close/>
                  </a:path>
                </a:pathLst>
              </a:custGeom>
              <a:solidFill>
                <a:srgbClr val="4F3872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651791" cy="645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341932" y="4060142"/>
              <a:ext cx="2924349" cy="82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SRM Suite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Workflows + insights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12728" y="6937482"/>
              <a:ext cx="5982757" cy="2051333"/>
              <a:chOff x="0" y="0"/>
              <a:chExt cx="1181779" cy="40520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81779" cy="405202"/>
              </a:xfrm>
              <a:custGeom>
                <a:avLst/>
                <a:gdLst/>
                <a:ahLst/>
                <a:cxnLst/>
                <a:rect l="l" t="t" r="r" b="b"/>
                <a:pathLst>
                  <a:path w="1181779" h="405202">
                    <a:moveTo>
                      <a:pt x="31057" y="0"/>
                    </a:moveTo>
                    <a:lnTo>
                      <a:pt x="1150722" y="0"/>
                    </a:lnTo>
                    <a:cubicBezTo>
                      <a:pt x="1158959" y="0"/>
                      <a:pt x="1166858" y="3272"/>
                      <a:pt x="1172683" y="9096"/>
                    </a:cubicBezTo>
                    <a:cubicBezTo>
                      <a:pt x="1178507" y="14921"/>
                      <a:pt x="1181779" y="22820"/>
                      <a:pt x="1181779" y="31057"/>
                    </a:cubicBezTo>
                    <a:lnTo>
                      <a:pt x="1181779" y="374145"/>
                    </a:lnTo>
                    <a:cubicBezTo>
                      <a:pt x="1181779" y="382381"/>
                      <a:pt x="1178507" y="390281"/>
                      <a:pt x="1172683" y="396105"/>
                    </a:cubicBezTo>
                    <a:cubicBezTo>
                      <a:pt x="1166858" y="401930"/>
                      <a:pt x="1158959" y="405202"/>
                      <a:pt x="1150722" y="405202"/>
                    </a:cubicBezTo>
                    <a:lnTo>
                      <a:pt x="31057" y="405202"/>
                    </a:lnTo>
                    <a:cubicBezTo>
                      <a:pt x="22820" y="405202"/>
                      <a:pt x="14921" y="401930"/>
                      <a:pt x="9096" y="396105"/>
                    </a:cubicBezTo>
                    <a:cubicBezTo>
                      <a:pt x="3272" y="390281"/>
                      <a:pt x="0" y="382381"/>
                      <a:pt x="0" y="374145"/>
                    </a:cubicBezTo>
                    <a:lnTo>
                      <a:pt x="0" y="31057"/>
                    </a:lnTo>
                    <a:cubicBezTo>
                      <a:pt x="0" y="22820"/>
                      <a:pt x="3272" y="14921"/>
                      <a:pt x="9096" y="9096"/>
                    </a:cubicBezTo>
                    <a:cubicBezTo>
                      <a:pt x="14921" y="3272"/>
                      <a:pt x="22820" y="0"/>
                      <a:pt x="31057" y="0"/>
                    </a:cubicBezTo>
                    <a:close/>
                  </a:path>
                </a:pathLst>
              </a:custGeom>
              <a:solidFill>
                <a:srgbClr val="4F3872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181779" cy="452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170214" y="7526903"/>
              <a:ext cx="5267785" cy="82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Users: Procurement, Quality,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Risk, ESG, Finance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2620435" cy="2051333"/>
              <a:chOff x="0" y="0"/>
              <a:chExt cx="517617" cy="40520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17617" cy="405202"/>
              </a:xfrm>
              <a:custGeom>
                <a:avLst/>
                <a:gdLst/>
                <a:ahLst/>
                <a:cxnLst/>
                <a:rect l="l" t="t" r="r" b="b"/>
                <a:pathLst>
                  <a:path w="517617" h="405202">
                    <a:moveTo>
                      <a:pt x="70907" y="0"/>
                    </a:moveTo>
                    <a:lnTo>
                      <a:pt x="446710" y="0"/>
                    </a:lnTo>
                    <a:cubicBezTo>
                      <a:pt x="485871" y="0"/>
                      <a:pt x="517617" y="31746"/>
                      <a:pt x="517617" y="70907"/>
                    </a:cubicBezTo>
                    <a:lnTo>
                      <a:pt x="517617" y="334295"/>
                    </a:lnTo>
                    <a:cubicBezTo>
                      <a:pt x="517617" y="373456"/>
                      <a:pt x="485871" y="405202"/>
                      <a:pt x="446710" y="405202"/>
                    </a:cubicBezTo>
                    <a:lnTo>
                      <a:pt x="70907" y="405202"/>
                    </a:lnTo>
                    <a:cubicBezTo>
                      <a:pt x="31746" y="405202"/>
                      <a:pt x="0" y="373456"/>
                      <a:pt x="0" y="334295"/>
                    </a:cubicBezTo>
                    <a:lnTo>
                      <a:pt x="0" y="70907"/>
                    </a:lnTo>
                    <a:cubicBezTo>
                      <a:pt x="0" y="31746"/>
                      <a:pt x="31746" y="0"/>
                      <a:pt x="70907" y="0"/>
                    </a:cubicBezTo>
                    <a:close/>
                  </a:path>
                </a:pathLst>
              </a:custGeom>
              <a:solidFill>
                <a:srgbClr val="4F3872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517617" cy="452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56578" y="798971"/>
              <a:ext cx="2307279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ERP/P2P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987778" y="0"/>
              <a:ext cx="2620435" cy="2051333"/>
              <a:chOff x="0" y="0"/>
              <a:chExt cx="517617" cy="40520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17617" cy="405202"/>
              </a:xfrm>
              <a:custGeom>
                <a:avLst/>
                <a:gdLst/>
                <a:ahLst/>
                <a:cxnLst/>
                <a:rect l="l" t="t" r="r" b="b"/>
                <a:pathLst>
                  <a:path w="517617" h="405202">
                    <a:moveTo>
                      <a:pt x="70907" y="0"/>
                    </a:moveTo>
                    <a:lnTo>
                      <a:pt x="446710" y="0"/>
                    </a:lnTo>
                    <a:cubicBezTo>
                      <a:pt x="485871" y="0"/>
                      <a:pt x="517617" y="31746"/>
                      <a:pt x="517617" y="70907"/>
                    </a:cubicBezTo>
                    <a:lnTo>
                      <a:pt x="517617" y="334295"/>
                    </a:lnTo>
                    <a:cubicBezTo>
                      <a:pt x="517617" y="373456"/>
                      <a:pt x="485871" y="405202"/>
                      <a:pt x="446710" y="405202"/>
                    </a:cubicBezTo>
                    <a:lnTo>
                      <a:pt x="70907" y="405202"/>
                    </a:lnTo>
                    <a:cubicBezTo>
                      <a:pt x="31746" y="405202"/>
                      <a:pt x="0" y="373456"/>
                      <a:pt x="0" y="334295"/>
                    </a:cubicBezTo>
                    <a:lnTo>
                      <a:pt x="0" y="70907"/>
                    </a:lnTo>
                    <a:cubicBezTo>
                      <a:pt x="0" y="31746"/>
                      <a:pt x="31746" y="0"/>
                      <a:pt x="70907" y="0"/>
                    </a:cubicBezTo>
                    <a:close/>
                  </a:path>
                </a:pathLst>
              </a:custGeom>
              <a:solidFill>
                <a:srgbClr val="4F3872"/>
              </a:solidFill>
            </p:spPr>
            <p:txBody>
              <a:bodyPr/>
              <a:lstStyle/>
              <a:p>
                <a:endParaRPr lang="en-S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517617" cy="452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3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44356" y="798971"/>
              <a:ext cx="2307279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Risk/ESG Data</a:t>
              </a:r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5475801" y="2051333"/>
              <a:ext cx="822194" cy="971136"/>
            </a:xfrm>
            <a:prstGeom prst="line">
              <a:avLst/>
            </a:prstGeom>
            <a:ln w="50800" cap="flat">
              <a:solidFill>
                <a:srgbClr val="351654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SE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310217" y="2051333"/>
              <a:ext cx="825659" cy="971136"/>
            </a:xfrm>
            <a:prstGeom prst="line">
              <a:avLst/>
            </a:prstGeom>
            <a:ln w="50800" cap="flat">
              <a:solidFill>
                <a:srgbClr val="351654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SE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804106" y="6010382"/>
              <a:ext cx="0" cy="859721"/>
            </a:xfrm>
            <a:prstGeom prst="line">
              <a:avLst/>
            </a:prstGeom>
            <a:ln w="50800" cap="flat">
              <a:solidFill>
                <a:srgbClr val="351654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SE"/>
            </a:p>
          </p:txBody>
        </p:sp>
      </p:grpSp>
      <p:sp>
        <p:nvSpPr>
          <p:cNvPr id="28" name="AutoShape 28"/>
          <p:cNvSpPr/>
          <p:nvPr/>
        </p:nvSpPr>
        <p:spPr>
          <a:xfrm flipH="1" flipV="1">
            <a:off x="14340267" y="6705580"/>
            <a:ext cx="0" cy="644790"/>
          </a:xfrm>
          <a:prstGeom prst="line">
            <a:avLst/>
          </a:prstGeom>
          <a:ln w="38100" cap="flat">
            <a:solidFill>
              <a:srgbClr val="35165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SE"/>
          </a:p>
        </p:txBody>
      </p:sp>
      <p:sp>
        <p:nvSpPr>
          <p:cNvPr id="29" name="AutoShape 29"/>
          <p:cNvSpPr/>
          <p:nvPr/>
        </p:nvSpPr>
        <p:spPr>
          <a:xfrm flipH="1" flipV="1">
            <a:off x="12656080" y="3704809"/>
            <a:ext cx="581398" cy="682585"/>
          </a:xfrm>
          <a:prstGeom prst="line">
            <a:avLst/>
          </a:prstGeom>
          <a:ln w="38100" cap="flat">
            <a:solidFill>
              <a:srgbClr val="35165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SE"/>
          </a:p>
        </p:txBody>
      </p:sp>
      <p:sp>
        <p:nvSpPr>
          <p:cNvPr id="30" name="AutoShape 30"/>
          <p:cNvSpPr/>
          <p:nvPr/>
        </p:nvSpPr>
        <p:spPr>
          <a:xfrm flipV="1">
            <a:off x="15121104" y="3713046"/>
            <a:ext cx="575290" cy="687741"/>
          </a:xfrm>
          <a:prstGeom prst="line">
            <a:avLst/>
          </a:prstGeom>
          <a:ln w="38100" cap="flat">
            <a:solidFill>
              <a:srgbClr val="35165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0989" y="1896133"/>
            <a:ext cx="12806021" cy="3729754"/>
          </a:xfrm>
          <a:custGeom>
            <a:avLst/>
            <a:gdLst/>
            <a:ahLst/>
            <a:cxnLst/>
            <a:rect l="l" t="t" r="r" b="b"/>
            <a:pathLst>
              <a:path w="12806021" h="3729754">
                <a:moveTo>
                  <a:pt x="0" y="0"/>
                </a:moveTo>
                <a:lnTo>
                  <a:pt x="12806022" y="0"/>
                </a:lnTo>
                <a:lnTo>
                  <a:pt x="12806022" y="3729754"/>
                </a:lnTo>
                <a:lnTo>
                  <a:pt x="0" y="372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/>
          </a:p>
        </p:txBody>
      </p:sp>
      <p:grpSp>
        <p:nvGrpSpPr>
          <p:cNvPr id="3" name="Group 3"/>
          <p:cNvGrpSpPr/>
          <p:nvPr/>
        </p:nvGrpSpPr>
        <p:grpSpPr>
          <a:xfrm>
            <a:off x="2641818" y="6423314"/>
            <a:ext cx="12905193" cy="3086100"/>
            <a:chOff x="0" y="0"/>
            <a:chExt cx="339889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8899" cy="812800"/>
            </a:xfrm>
            <a:custGeom>
              <a:avLst/>
              <a:gdLst/>
              <a:ahLst/>
              <a:cxnLst/>
              <a:rect l="l" t="t" r="r" b="b"/>
              <a:pathLst>
                <a:path w="3398899" h="812800">
                  <a:moveTo>
                    <a:pt x="10798" y="0"/>
                  </a:moveTo>
                  <a:lnTo>
                    <a:pt x="3388101" y="0"/>
                  </a:lnTo>
                  <a:cubicBezTo>
                    <a:pt x="3390964" y="0"/>
                    <a:pt x="3393711" y="1138"/>
                    <a:pt x="3395736" y="3163"/>
                  </a:cubicBezTo>
                  <a:cubicBezTo>
                    <a:pt x="3397761" y="5188"/>
                    <a:pt x="3398899" y="7934"/>
                    <a:pt x="3398899" y="10798"/>
                  </a:cubicBezTo>
                  <a:lnTo>
                    <a:pt x="3398899" y="802002"/>
                  </a:lnTo>
                  <a:cubicBezTo>
                    <a:pt x="3398899" y="807965"/>
                    <a:pt x="3394064" y="812800"/>
                    <a:pt x="3388101" y="812800"/>
                  </a:cubicBezTo>
                  <a:lnTo>
                    <a:pt x="10798" y="812800"/>
                  </a:lnTo>
                  <a:cubicBezTo>
                    <a:pt x="4835" y="812800"/>
                    <a:pt x="0" y="807965"/>
                    <a:pt x="0" y="802002"/>
                  </a:cubicBezTo>
                  <a:lnTo>
                    <a:pt x="0" y="10798"/>
                  </a:lnTo>
                  <a:cubicBezTo>
                    <a:pt x="0" y="4835"/>
                    <a:pt x="4835" y="0"/>
                    <a:pt x="10798" y="0"/>
                  </a:cubicBezTo>
                  <a:close/>
                </a:path>
              </a:pathLst>
            </a:custGeom>
            <a:solidFill>
              <a:srgbClr val="CBC0B1"/>
            </a:solidFill>
          </p:spPr>
          <p:txBody>
            <a:bodyPr/>
            <a:lstStyle/>
            <a:p>
              <a:endParaRPr lang="en-S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98899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5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41350"/>
            <a:ext cx="12306300" cy="68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7. Implementation plan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2012" y="3449494"/>
            <a:ext cx="2482217" cy="53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28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Week 0-2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86372" y="3449494"/>
            <a:ext cx="2482217" cy="53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28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Week 2-6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1304" y="3449494"/>
            <a:ext cx="2425884" cy="53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28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Week 6-10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90104" y="3449494"/>
            <a:ext cx="2425884" cy="53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28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Week 10-14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5673" y="4279035"/>
            <a:ext cx="199839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Kickoff + Scope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97336" y="4279035"/>
            <a:ext cx="17548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Data + Config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23981" y="4279035"/>
            <a:ext cx="232320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Launch + Baseline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50500" y="4279035"/>
            <a:ext cx="199481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3C2A19"/>
                </a:solidFill>
                <a:latin typeface="Syne Semi-Bold"/>
                <a:ea typeface="Syne Semi-Bold"/>
                <a:cs typeface="Syne Semi-Bold"/>
                <a:sym typeface="Syne Semi-Bold"/>
              </a:rPr>
              <a:t>Go-Live + Scale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72266" y="6880514"/>
            <a:ext cx="5653584" cy="2140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Workstreams:</a:t>
            </a:r>
          </a:p>
          <a:p>
            <a:pPr algn="l">
              <a:lnSpc>
                <a:spcPts val="2100"/>
              </a:lnSpc>
            </a:pPr>
            <a:endParaRPr lang="en-US" sz="1500" b="1" dirty="0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Data:</a:t>
            </a: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supplier master, categories, contracts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Configuration:</a:t>
            </a: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modules, fields, workflows, templates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Integrations:</a:t>
            </a: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design and build prioritized data flows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Pilot:</a:t>
            </a: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 top suppliers and key stakeholders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457127" y="6880514"/>
            <a:ext cx="5558607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3C2A19"/>
                </a:solidFill>
                <a:latin typeface="Syne Bold"/>
                <a:ea typeface="Syne Bold"/>
                <a:cs typeface="Syne Bold"/>
                <a:sym typeface="Syne Bold"/>
              </a:rPr>
              <a:t>Deliverables:</a:t>
            </a:r>
          </a:p>
          <a:p>
            <a:pPr algn="l">
              <a:lnSpc>
                <a:spcPts val="2100"/>
              </a:lnSpc>
            </a:pPr>
            <a:endParaRPr lang="en-US" sz="1500" b="1" dirty="0">
              <a:solidFill>
                <a:srgbClr val="3C2A19"/>
              </a:solidFill>
              <a:latin typeface="Syne Bold"/>
              <a:ea typeface="Syne Bold"/>
              <a:cs typeface="Syne Bold"/>
              <a:sym typeface="Syne Bold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Supplier master unified in one place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Onboarding and assessments live for Phase 1 scope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Dashboards for risk and data completeness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700" dirty="0">
                <a:solidFill>
                  <a:srgbClr val="3C2A19"/>
                </a:solidFill>
                <a:latin typeface="Syne"/>
                <a:ea typeface="Syne"/>
                <a:cs typeface="Syne"/>
                <a:sym typeface="Syne"/>
              </a:rPr>
              <a:t>ROI tracking baseline and first monthly report</a:t>
            </a: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  <a:p>
            <a:pPr algn="l">
              <a:lnSpc>
                <a:spcPts val="2100"/>
              </a:lnSpc>
            </a:pPr>
            <a:endParaRPr lang="en-US" sz="1500" dirty="0">
              <a:solidFill>
                <a:srgbClr val="3C2A19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1512</Words>
  <Application>Microsoft Office PowerPoint</Application>
  <PresentationFormat>Custom</PresentationFormat>
  <Paragraphs>241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Slides</dc:title>
  <cp:lastModifiedBy>Richard Teuchler</cp:lastModifiedBy>
  <cp:revision>32</cp:revision>
  <dcterms:created xsi:type="dcterms:W3CDTF">2006-08-16T00:00:00Z</dcterms:created>
  <dcterms:modified xsi:type="dcterms:W3CDTF">2026-01-19T22:04:52Z</dcterms:modified>
  <dc:identifier>DAG7NZv4YGo</dc:identifier>
</cp:coreProperties>
</file>